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20"/>
  </p:handoutMasterIdLst>
  <p:sldIdLst>
    <p:sldId id="305" r:id="rId2"/>
    <p:sldId id="306" r:id="rId3"/>
    <p:sldId id="307" r:id="rId4"/>
    <p:sldId id="308" r:id="rId5"/>
    <p:sldId id="256" r:id="rId6"/>
    <p:sldId id="309" r:id="rId7"/>
    <p:sldId id="310" r:id="rId8"/>
    <p:sldId id="298" r:id="rId9"/>
    <p:sldId id="278" r:id="rId10"/>
    <p:sldId id="280" r:id="rId11"/>
    <p:sldId id="302" r:id="rId12"/>
    <p:sldId id="286" r:id="rId13"/>
    <p:sldId id="288" r:id="rId14"/>
    <p:sldId id="295" r:id="rId15"/>
    <p:sldId id="277" r:id="rId16"/>
    <p:sldId id="304" r:id="rId17"/>
    <p:sldId id="265" r:id="rId18"/>
    <p:sldId id="29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0933"/>
    <a:srgbClr val="500E52"/>
    <a:srgbClr val="AA72D4"/>
    <a:srgbClr val="5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1" autoAdjust="0"/>
    <p:restoredTop sz="99110" autoAdjust="0"/>
  </p:normalViewPr>
  <p:slideViewPr>
    <p:cSldViewPr snapToGrid="0">
      <p:cViewPr varScale="1">
        <p:scale>
          <a:sx n="69" d="100"/>
          <a:sy n="69" d="100"/>
        </p:scale>
        <p:origin x="-120" y="-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2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6CEBA-37D9-4BCC-A869-7A87DA03F913}" type="datetimeFigureOut">
              <a:rPr lang="es-AR" smtClean="0"/>
              <a:t>24/6/2025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9D8E2-EA2D-4CE1-83C3-9C8D80BEDB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4465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6/24/2025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/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mp"/><Relationship Id="rId3" Type="http://schemas.openxmlformats.org/officeDocument/2006/relationships/image" Target="../media/image6.png"/><Relationship Id="rId7" Type="http://schemas.openxmlformats.org/officeDocument/2006/relationships/image" Target="../media/image41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mp"/><Relationship Id="rId5" Type="http://schemas.openxmlformats.org/officeDocument/2006/relationships/image" Target="../media/image39.tmp"/><Relationship Id="rId10" Type="http://schemas.microsoft.com/office/2007/relationships/hdphoto" Target="../media/hdphoto6.wdp"/><Relationship Id="rId4" Type="http://schemas.openxmlformats.org/officeDocument/2006/relationships/image" Target="../media/image38.tmp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6.png"/><Relationship Id="rId4" Type="http://schemas.openxmlformats.org/officeDocument/2006/relationships/hyperlink" Target="https://disponibilizacionweb.onrender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3" Type="http://schemas.openxmlformats.org/officeDocument/2006/relationships/image" Target="../media/image6.png"/><Relationship Id="rId7" Type="http://schemas.microsoft.com/office/2007/relationships/hdphoto" Target="../media/hdphoto8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tmp"/><Relationship Id="rId10" Type="http://schemas.openxmlformats.org/officeDocument/2006/relationships/image" Target="../media/image52.tmp"/><Relationship Id="rId4" Type="http://schemas.openxmlformats.org/officeDocument/2006/relationships/image" Target="../media/image47.tmp"/><Relationship Id="rId9" Type="http://schemas.openxmlformats.org/officeDocument/2006/relationships/image" Target="../media/image51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mp"/><Relationship Id="rId13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12" Type="http://schemas.openxmlformats.org/officeDocument/2006/relationships/image" Target="../media/image61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tmp"/><Relationship Id="rId11" Type="http://schemas.openxmlformats.org/officeDocument/2006/relationships/image" Target="../media/image60.tmp"/><Relationship Id="rId5" Type="http://schemas.openxmlformats.org/officeDocument/2006/relationships/image" Target="../media/image54.tmp"/><Relationship Id="rId15" Type="http://schemas.openxmlformats.org/officeDocument/2006/relationships/image" Target="../media/image63.tmp"/><Relationship Id="rId10" Type="http://schemas.openxmlformats.org/officeDocument/2006/relationships/image" Target="../media/image59.tmp"/><Relationship Id="rId4" Type="http://schemas.openxmlformats.org/officeDocument/2006/relationships/image" Target="../media/image53.tmp"/><Relationship Id="rId9" Type="http://schemas.openxmlformats.org/officeDocument/2006/relationships/image" Target="../media/image58.tmp"/><Relationship Id="rId1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7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tmp"/><Relationship Id="rId5" Type="http://schemas.openxmlformats.org/officeDocument/2006/relationships/image" Target="../media/image65.tmp"/><Relationship Id="rId4" Type="http://schemas.openxmlformats.org/officeDocument/2006/relationships/image" Target="../media/image6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microsoft.com/office/2007/relationships/hdphoto" Target="../media/hdphoto10.wdp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hdphoto" Target="../media/hdphoto13.wdp"/><Relationship Id="rId3" Type="http://schemas.microsoft.com/office/2007/relationships/hdphoto" Target="../media/hdphoto12.wdp"/><Relationship Id="rId7" Type="http://schemas.openxmlformats.org/officeDocument/2006/relationships/image" Target="../media/image10.jpg"/><Relationship Id="rId12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6.png"/><Relationship Id="rId5" Type="http://schemas.openxmlformats.org/officeDocument/2006/relationships/image" Target="../media/image9.jpg"/><Relationship Id="rId10" Type="http://schemas.openxmlformats.org/officeDocument/2006/relationships/image" Target="../media/image4.png"/><Relationship Id="rId4" Type="http://schemas.openxmlformats.org/officeDocument/2006/relationships/image" Target="../media/image8.jpeg"/><Relationship Id="rId9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3.jpg"/><Relationship Id="rId4" Type="http://schemas.openxmlformats.org/officeDocument/2006/relationships/image" Target="../media/image8.jpe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>
                <a:alpha val="63000"/>
                <a:lumMod val="99000"/>
                <a:lumOff val="1000"/>
              </a:srgbClr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2618339" y="580333"/>
            <a:ext cx="6847953" cy="1509721"/>
            <a:chOff x="0" y="411659"/>
            <a:chExt cx="4715991" cy="3904161"/>
          </a:xfrm>
        </p:grpSpPr>
        <p:sp>
          <p:nvSpPr>
            <p:cNvPr id="7" name="6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7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sp>
        <p:nvSpPr>
          <p:cNvPr id="9" name="8 Rectángulo"/>
          <p:cNvSpPr/>
          <p:nvPr/>
        </p:nvSpPr>
        <p:spPr>
          <a:xfrm>
            <a:off x="2732135" y="809300"/>
            <a:ext cx="6620363" cy="106558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itulo"/>
          <p:cNvSpPr/>
          <p:nvPr/>
        </p:nvSpPr>
        <p:spPr>
          <a:xfrm>
            <a:off x="0" y="703944"/>
            <a:ext cx="121919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Bienvenidos</a:t>
            </a:r>
            <a:endParaRPr lang="es-ES" sz="72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508" l="0" r="100000">
                        <a14:foregroundMark x1="37695" y1="42839" x2="64844" y2="44792"/>
                        <a14:foregroundMark x1="40039" y1="28906" x2="59180" y2="28841"/>
                        <a14:foregroundMark x1="58008" y1="61133" x2="59473" y2="75000"/>
                        <a14:foregroundMark x1="46582" y1="61784" x2="46094" y2="73958"/>
                        <a14:foregroundMark x1="46680" y1="61849" x2="46289" y2="74023"/>
                        <a14:backgroundMark x1="11328" y1="18555" x2="91309" y2="18099"/>
                        <a14:backgroundMark x1="33789" y1="28581" x2="72754" y2="28581"/>
                        <a14:backgroundMark x1="85547" y1="22852" x2="85547" y2="14974"/>
                        <a14:backgroundMark x1="77051" y1="28320" x2="66699" y2="27604"/>
                        <a14:backgroundMark x1="13477" y1="22852" x2="13477" y2="16667"/>
                        <a14:backgroundMark x1="21094" y1="27474" x2="22656" y2="28906"/>
                        <a14:backgroundMark x1="77344" y1="29167" x2="79492" y2="26953"/>
                        <a14:backgroundMark x1="84961" y1="23372" x2="87207" y2="23633"/>
                        <a14:backgroundMark x1="12695" y1="23633" x2="15430" y2="23112"/>
                        <a14:backgroundMark x1="59766" y1="74935" x2="60742" y2="74219"/>
                        <a14:backgroundMark x1="58594" y1="61263" x2="58594" y2="63281"/>
                        <a14:backgroundMark x1="58594" y1="63151" x2="59668" y2="74674"/>
                        <a14:backgroundMark x1="51855" y1="77734" x2="51367" y2="61393"/>
                        <a14:backgroundMark x1="46582" y1="73893" x2="46777" y2="61719"/>
                        <a14:backgroundMark x1="38379" y1="74479" x2="39453" y2="62044"/>
                        <a14:backgroundMark x1="46680" y1="74609" x2="46289" y2="7382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677" y="-74716"/>
            <a:ext cx="5034644" cy="75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725628" y="1307780"/>
            <a:ext cx="8227872" cy="4404576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ángulo 3"/>
          <p:cNvSpPr/>
          <p:nvPr/>
        </p:nvSpPr>
        <p:spPr>
          <a:xfrm>
            <a:off x="-69456" y="24884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RIESGOS REDUCIDOS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53" y="1792617"/>
            <a:ext cx="3605347" cy="3605347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5" name="14 Rectángulo"/>
          <p:cNvSpPr/>
          <p:nvPr/>
        </p:nvSpPr>
        <p:spPr>
          <a:xfrm>
            <a:off x="908507" y="3506741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931911" y="1767141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Rectángulo"/>
          <p:cNvSpPr/>
          <p:nvPr/>
        </p:nvSpPr>
        <p:spPr>
          <a:xfrm>
            <a:off x="931911" y="1792617"/>
            <a:ext cx="7838709" cy="15407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R07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: </a:t>
            </a:r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EQUIPO DE TRABAJO DAÑADO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utilizar </a:t>
            </a:r>
            <a:r>
              <a:rPr lang="es-ES" dirty="0">
                <a:latin typeface="Nasalization" pitchFamily="34" charset="0"/>
              </a:rPr>
              <a:t>los equipos de la universidad para poder seguir trabajando en el </a:t>
            </a:r>
            <a:r>
              <a:rPr lang="es-ES" dirty="0" smtClean="0">
                <a:latin typeface="Nasalization" pitchFamily="34" charset="0"/>
              </a:rPr>
              <a:t>proyecto.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931911" y="3541467"/>
            <a:ext cx="7838710" cy="15315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R?: Sobre carga de actividades</a:t>
            </a:r>
          </a:p>
          <a:p>
            <a:pPr lvl="2"/>
            <a:endParaRPr lang="es-ES" dirty="0" smtClean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Acordar desde el inicio del proyecto posibles candidatos que puedan tomar parte de la carga de trabajo del afectado.</a:t>
            </a:r>
            <a:endParaRPr lang="es-ES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70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167951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4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5" name="4 Riesgo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6" r="14086"/>
          <a:stretch/>
        </p:blipFill>
        <p:spPr>
          <a:xfrm>
            <a:off x="9435865" y="4803904"/>
            <a:ext cx="1736332" cy="523948"/>
          </a:xfrm>
          <a:prstGeom prst="rect">
            <a:avLst/>
          </a:prstGeom>
        </p:spPr>
      </p:pic>
      <p:pic>
        <p:nvPicPr>
          <p:cNvPr id="9" name="Grafica de NvlExposicio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041" y="2672869"/>
            <a:ext cx="2438740" cy="2057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9 Grafica General" descr="Recorte de pantall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2"/>
          <a:stretch/>
        </p:blipFill>
        <p:spPr>
          <a:xfrm>
            <a:off x="1992020" y="843886"/>
            <a:ext cx="6668899" cy="57156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Tabla de datos" descr="Recorte de pantalla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r="27487"/>
          <a:stretch/>
        </p:blipFill>
        <p:spPr>
          <a:xfrm>
            <a:off x="7382758" y="875837"/>
            <a:ext cx="2863653" cy="1467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Fecha Actual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98" y="2015629"/>
            <a:ext cx="4190571" cy="33029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6" name="Mascota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1" y="2113667"/>
            <a:ext cx="2253987" cy="22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COMPARACION DE NIVELES DE RIESGO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511" y="1294515"/>
            <a:ext cx="7712978" cy="4748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4 Imagen" descr="Recorte de pantall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r="7676"/>
          <a:stretch/>
        </p:blipFill>
        <p:spPr>
          <a:xfrm>
            <a:off x="10189029" y="2997189"/>
            <a:ext cx="1502228" cy="1343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3" y="2361806"/>
            <a:ext cx="2239510" cy="22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2" y="963281"/>
            <a:ext cx="4609547" cy="4609547"/>
          </a:xfrm>
          <a:prstGeom prst="rect">
            <a:avLst/>
          </a:prstGeom>
        </p:spPr>
      </p:pic>
      <p:sp>
        <p:nvSpPr>
          <p:cNvPr id="8" name="CuadroTexto 2"/>
          <p:cNvSpPr txBox="1"/>
          <p:nvPr/>
        </p:nvSpPr>
        <p:spPr>
          <a:xfrm>
            <a:off x="-16329" y="5157330"/>
            <a:ext cx="114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https://disponibilizacionweb.onrender.com/</a:t>
            </a:r>
            <a:endParaRPr lang="es-AR" sz="2400" dirty="0">
              <a:latin typeface="Nasalization" panose="020B0604020202020204" pitchFamily="34" charset="0"/>
            </a:endParaRPr>
          </a:p>
        </p:txBody>
      </p:sp>
      <p:sp>
        <p:nvSpPr>
          <p:cNvPr id="7" name="titulo"/>
          <p:cNvSpPr/>
          <p:nvPr/>
        </p:nvSpPr>
        <p:spPr>
          <a:xfrm>
            <a:off x="-16329" y="391886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PRUEBA DEL SISTEMA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grpSp>
        <p:nvGrpSpPr>
          <p:cNvPr id="10" name="9 Grupo"/>
          <p:cNvGrpSpPr/>
          <p:nvPr/>
        </p:nvGrpSpPr>
        <p:grpSpPr>
          <a:xfrm>
            <a:off x="5132943" y="1483217"/>
            <a:ext cx="6847953" cy="4069875"/>
            <a:chOff x="0" y="411659"/>
            <a:chExt cx="4715991" cy="3904161"/>
          </a:xfrm>
        </p:grpSpPr>
        <p:sp>
          <p:nvSpPr>
            <p:cNvPr id="11" name="10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1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sp>
        <p:nvSpPr>
          <p:cNvPr id="13" name="12 Rectángulo"/>
          <p:cNvSpPr/>
          <p:nvPr/>
        </p:nvSpPr>
        <p:spPr>
          <a:xfrm>
            <a:off x="5250509" y="1839776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13 Rectángulo"/>
          <p:cNvSpPr/>
          <p:nvPr/>
        </p:nvSpPr>
        <p:spPr>
          <a:xfrm>
            <a:off x="5258985" y="1936252"/>
            <a:ext cx="65947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1</a:t>
            </a:r>
            <a:r>
              <a:rPr lang="es-AR" sz="2800" dirty="0">
                <a:latin typeface="Nasalization" pitchFamily="34" charset="0"/>
              </a:rPr>
              <a:t>: Subida manual de </a:t>
            </a:r>
            <a:r>
              <a:rPr lang="es-AR" sz="2800" dirty="0" err="1" smtClean="0">
                <a:latin typeface="Nasalization" pitchFamily="34" charset="0"/>
              </a:rPr>
              <a:t>CVs</a:t>
            </a:r>
            <a:endParaRPr lang="es-AR" sz="2800" dirty="0" smtClean="0">
              <a:latin typeface="Nasalization" pitchFamily="34" charset="0"/>
            </a:endParaRPr>
          </a:p>
          <a:p>
            <a:pPr algn="ctr"/>
            <a:endParaRPr lang="es-AR" sz="2800" dirty="0"/>
          </a:p>
        </p:txBody>
      </p:sp>
      <p:sp>
        <p:nvSpPr>
          <p:cNvPr id="15" name="14 Rectángulo"/>
          <p:cNvSpPr/>
          <p:nvPr/>
        </p:nvSpPr>
        <p:spPr>
          <a:xfrm>
            <a:off x="5246155" y="2996766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5258986" y="4191943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5246155" y="3075144"/>
            <a:ext cx="66075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RNF 15</a:t>
            </a:r>
            <a:r>
              <a:rPr lang="es-ES" sz="2800" dirty="0">
                <a:latin typeface="Nasalization" pitchFamily="34" charset="0"/>
              </a:rPr>
              <a:t>: Restricción de </a:t>
            </a:r>
            <a:endParaRPr lang="es-ES" sz="2800" dirty="0" smtClean="0">
              <a:latin typeface="Nasalization" pitchFamily="34" charset="0"/>
            </a:endParaRPr>
          </a:p>
          <a:p>
            <a:pPr algn="ctr"/>
            <a:r>
              <a:rPr lang="es-ES" sz="2800" dirty="0" smtClean="0">
                <a:latin typeface="Nasalization" pitchFamily="34" charset="0"/>
              </a:rPr>
              <a:t>tamaño </a:t>
            </a:r>
            <a:r>
              <a:rPr lang="es-ES" sz="2800" dirty="0">
                <a:latin typeface="Nasalization" pitchFamily="34" charset="0"/>
              </a:rPr>
              <a:t>de archivos </a:t>
            </a:r>
            <a:r>
              <a:rPr lang="es-ES" sz="2800" dirty="0" smtClean="0">
                <a:latin typeface="Nasalization" pitchFamily="34" charset="0"/>
              </a:rPr>
              <a:t>cargados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5258986" y="4260048"/>
            <a:ext cx="66247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21: Solicitud de Cambio </a:t>
            </a:r>
          </a:p>
          <a:p>
            <a:pPr algn="ctr"/>
            <a:r>
              <a:rPr lang="es-AR" sz="2800" dirty="0" smtClean="0">
                <a:latin typeface="Nasalization" pitchFamily="34" charset="0"/>
              </a:rPr>
              <a:t>SC001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40000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7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EVOLUCION DE PRUEBA</a:t>
            </a:r>
          </a:p>
        </p:txBody>
      </p:sp>
      <p:pic>
        <p:nvPicPr>
          <p:cNvPr id="2" name="1 Imagen" descr="Recorte de pantalla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64" y="899579"/>
            <a:ext cx="7097471" cy="445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8 Imagen" descr="Recorte de pantalla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07" y="898327"/>
            <a:ext cx="7488889" cy="4643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100000" l="684" r="99609">
                        <a14:foregroundMark x1="55957" y1="27441" x2="58008" y2="72559"/>
                        <a14:foregroundMark x1="52441" y1="43848" x2="90137" y2="46484"/>
                        <a14:foregroundMark x1="73730" y1="31641" x2="91113" y2="32617"/>
                        <a14:foregroundMark x1="64648" y1="39258" x2="89453" y2="52637"/>
                        <a14:foregroundMark x1="66992" y1="87012" x2="66992" y2="87012"/>
                        <a14:foregroundMark x1="47363" y1="63477" x2="47363" y2="63477"/>
                        <a14:foregroundMark x1="62402" y1="17578" x2="62402" y2="17578"/>
                        <a14:foregroundMark x1="86523" y1="15527" x2="86523" y2="15527"/>
                        <a14:foregroundMark x1="52441" y1="9277" x2="52441" y2="9277"/>
                        <a14:foregroundMark x1="11133" y1="13184" x2="11133" y2="13184"/>
                        <a14:foregroundMark x1="7422" y1="65039" x2="7422" y2="65039"/>
                        <a14:foregroundMark x1="30957" y1="11328" x2="41699" y2="47559"/>
                        <a14:foregroundMark x1="18359" y1="51270" x2="34473" y2="18359"/>
                        <a14:backgroundMark x1="71875" y1="32813" x2="71680" y2="31152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735" y="2435899"/>
            <a:ext cx="2192384" cy="2192384"/>
          </a:xfrm>
          <a:prstGeom prst="rect">
            <a:avLst/>
          </a:prstGeom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38" y="847825"/>
            <a:ext cx="8522923" cy="43666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10 Imagen" descr="Recorte de pantall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20" y="5126884"/>
            <a:ext cx="5428159" cy="1623374"/>
          </a:xfrm>
          <a:prstGeom prst="rect">
            <a:avLst/>
          </a:prstGeom>
        </p:spPr>
      </p:pic>
      <p:pic>
        <p:nvPicPr>
          <p:cNvPr id="12" name="11 Imagen" descr="Recorte de pantalla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37" y="793271"/>
            <a:ext cx="8522923" cy="5258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7588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03030" y="42282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ESTIMACIONES </a:t>
            </a:r>
          </a:p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INICIALES vs REALES</a:t>
            </a:r>
          </a:p>
        </p:txBody>
      </p:sp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grpSp>
        <p:nvGrpSpPr>
          <p:cNvPr id="3" name="viejo" hidden="1"/>
          <p:cNvGrpSpPr/>
          <p:nvPr/>
        </p:nvGrpSpPr>
        <p:grpSpPr>
          <a:xfrm>
            <a:off x="539795" y="1365720"/>
            <a:ext cx="11261985" cy="4971861"/>
            <a:chOff x="539795" y="1365720"/>
            <a:chExt cx="11261985" cy="4971861"/>
          </a:xfrm>
        </p:grpSpPr>
        <p:pic>
          <p:nvPicPr>
            <p:cNvPr id="6" name="5 Imagen" descr="Recorte de pantall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" y="1365720"/>
              <a:ext cx="8022510" cy="49718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10 Imagen" descr="Recorte de pantalla" hidden="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549" y="1705726"/>
              <a:ext cx="2821759" cy="1660541"/>
            </a:xfrm>
            <a:prstGeom prst="rect">
              <a:avLst/>
            </a:prstGeom>
          </p:spPr>
        </p:pic>
        <p:pic>
          <p:nvPicPr>
            <p:cNvPr id="15" name="1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562" y="3897256"/>
              <a:ext cx="5506218" cy="141942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15 Imagen" descr="Recorte de pantalla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28"/>
            <a:stretch/>
          </p:blipFill>
          <p:spPr>
            <a:xfrm>
              <a:off x="6295562" y="4900284"/>
              <a:ext cx="5493745" cy="1875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533400">
                <a:schemeClr val="bg1">
                  <a:lumMod val="95000"/>
                  <a:lumOff val="5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8" name="grafica 0" descr="Recorte de pantalla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1944" r="24197" b="3830"/>
          <a:stretch/>
        </p:blipFill>
        <p:spPr>
          <a:xfrm>
            <a:off x="1678675" y="1365721"/>
            <a:ext cx="6509982" cy="5197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grafica1" descr="Recorte de pantalla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1240" r="24062" b="3198"/>
          <a:stretch/>
        </p:blipFill>
        <p:spPr>
          <a:xfrm>
            <a:off x="1678675" y="1365720"/>
            <a:ext cx="6537277" cy="5234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grafica 2" descr="Recorte de pantalla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2097" r="24233" b="1241"/>
          <a:stretch/>
        </p:blipFill>
        <p:spPr>
          <a:xfrm>
            <a:off x="1671850" y="1349222"/>
            <a:ext cx="6578221" cy="5294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grafoca 3" descr="Recorte de pantalla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1577" r="11335" b="3141"/>
          <a:stretch/>
        </p:blipFill>
        <p:spPr>
          <a:xfrm>
            <a:off x="1617259" y="1344531"/>
            <a:ext cx="6660108" cy="5304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grfoca 4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" t="2331" r="23272" b="2938"/>
          <a:stretch/>
        </p:blipFill>
        <p:spPr>
          <a:xfrm>
            <a:off x="1583139" y="1360080"/>
            <a:ext cx="6694228" cy="5296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grafica5" descr="Recorte de pantalla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2788" r="11686" b="3822"/>
          <a:stretch/>
        </p:blipFill>
        <p:spPr>
          <a:xfrm>
            <a:off x="1583139" y="1284730"/>
            <a:ext cx="6712342" cy="536404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11" b="95898" l="1270" r="98926">
                        <a14:foregroundMark x1="75000" y1="6836" x2="82227" y2="80762"/>
                        <a14:foregroundMark x1="66699" y1="46094" x2="78125" y2="49414"/>
                        <a14:backgroundMark x1="6836" y1="79980" x2="20410" y2="85547"/>
                        <a14:backgroundMark x1="32617" y1="77051" x2="32617" y2="87793"/>
                        <a14:backgroundMark x1="52246" y1="82813" x2="52441" y2="79492"/>
                        <a14:backgroundMark x1="38184" y1="80957" x2="38184" y2="80957"/>
                        <a14:backgroundMark x1="47559" y1="79980" x2="47559" y2="79980"/>
                        <a14:backgroundMark x1="46094" y1="79980" x2="46094" y2="79980"/>
                        <a14:backgroundMark x1="69629" y1="79102" x2="69629" y2="79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5" y="160066"/>
            <a:ext cx="1518139" cy="1518139"/>
          </a:xfrm>
          <a:prstGeom prst="rect">
            <a:avLst/>
          </a:prstGeom>
        </p:spPr>
      </p:pic>
      <p:pic>
        <p:nvPicPr>
          <p:cNvPr id="19" name="18 Imagen" descr="Recorte de pantalla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29" y="4368833"/>
            <a:ext cx="5657518" cy="143798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0" name="19 Rectángulo"/>
          <p:cNvSpPr/>
          <p:nvPr/>
        </p:nvSpPr>
        <p:spPr>
          <a:xfrm>
            <a:off x="6227529" y="4559300"/>
            <a:ext cx="5657518" cy="209549"/>
          </a:xfrm>
          <a:prstGeom prst="rect">
            <a:avLst/>
          </a:prstGeom>
          <a:noFill/>
          <a:ln w="38100" cap="flat" cmpd="sng">
            <a:solidFill>
              <a:schemeClr val="accent3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23575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uadro General"/>
          <p:cNvSpPr/>
          <p:nvPr/>
        </p:nvSpPr>
        <p:spPr>
          <a:xfrm>
            <a:off x="142683" y="995336"/>
            <a:ext cx="11957876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uadro Postulacion"/>
          <p:cNvSpPr/>
          <p:nvPr/>
        </p:nvSpPr>
        <p:spPr>
          <a:xfrm>
            <a:off x="414951" y="1291886"/>
            <a:ext cx="3585611" cy="236571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uadro Postulacion"/>
          <p:cNvSpPr/>
          <p:nvPr/>
        </p:nvSpPr>
        <p:spPr>
          <a:xfrm>
            <a:off x="414949" y="4004998"/>
            <a:ext cx="3585611" cy="157221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Recuadro Postulacion"/>
          <p:cNvSpPr/>
          <p:nvPr/>
        </p:nvSpPr>
        <p:spPr>
          <a:xfrm>
            <a:off x="4354941" y="1262430"/>
            <a:ext cx="7532258" cy="467614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2" name="Interfaz"/>
          <p:cNvGrpSpPr/>
          <p:nvPr/>
        </p:nvGrpSpPr>
        <p:grpSpPr>
          <a:xfrm>
            <a:off x="1" y="0"/>
            <a:ext cx="12191999" cy="6910076"/>
            <a:chOff x="1" y="0"/>
            <a:chExt cx="12191999" cy="6910076"/>
          </a:xfrm>
        </p:grpSpPr>
        <p:sp>
          <p:nvSpPr>
            <p:cNvPr id="3" name="Titulo"/>
            <p:cNvSpPr/>
            <p:nvPr/>
          </p:nvSpPr>
          <p:spPr>
            <a:xfrm>
              <a:off x="1088099" y="0"/>
              <a:ext cx="983979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dirty="0" smtClean="0">
                  <a:ln w="0"/>
                  <a:solidFill>
                    <a:srgbClr val="53E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asalization" panose="020B0604020202020204" pitchFamily="34" charset="0"/>
                  <a:ea typeface="Artifakt Element" panose="020B0503050000020004" pitchFamily="34" charset="0"/>
                </a:rPr>
                <a:t>PRESUPUESTO</a:t>
              </a:r>
              <a:endParaRPr lang="es-ES" sz="32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endParaRPr>
            </a:p>
          </p:txBody>
        </p:sp>
        <p:pic>
          <p:nvPicPr>
            <p:cNvPr id="4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5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13" name="Recuadro Postulacion"/>
          <p:cNvSpPr/>
          <p:nvPr/>
        </p:nvSpPr>
        <p:spPr>
          <a:xfrm>
            <a:off x="840124" y="1907349"/>
            <a:ext cx="2733196" cy="3782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565421" y="1373535"/>
            <a:ext cx="328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TAREAS REALIZADAS </a:t>
            </a:r>
          </a:p>
          <a:p>
            <a:pPr algn="ctr"/>
            <a:endParaRPr lang="es-ES" dirty="0" smtClean="0"/>
          </a:p>
          <a:p>
            <a:r>
              <a:rPr lang="es-ES" dirty="0" smtClean="0"/>
              <a:t>       SPRINT 	 	</a:t>
            </a:r>
            <a:r>
              <a:rPr lang="es-ES" dirty="0"/>
              <a:t> </a:t>
            </a:r>
            <a:r>
              <a:rPr lang="es-ES" dirty="0" smtClean="0"/>
              <a:t>   TOTAL</a:t>
            </a:r>
          </a:p>
        </p:txBody>
      </p:sp>
      <p:pic>
        <p:nvPicPr>
          <p:cNvPr id="19" name="18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36823" cy="4347395"/>
          </a:xfrm>
          <a:prstGeom prst="rect">
            <a:avLst/>
          </a:prstGeom>
        </p:spPr>
      </p:pic>
      <p:pic>
        <p:nvPicPr>
          <p:cNvPr id="20" name="19 Imagen" descr="Recorte de pantall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" b="590"/>
          <a:stretch/>
        </p:blipFill>
        <p:spPr>
          <a:xfrm>
            <a:off x="4493621" y="1421190"/>
            <a:ext cx="7236823" cy="4496115"/>
          </a:xfrm>
          <a:prstGeom prst="rect">
            <a:avLst/>
          </a:prstGeom>
        </p:spPr>
      </p:pic>
      <p:pic>
        <p:nvPicPr>
          <p:cNvPr id="21" name="20 Imagen" descr="Recorte de pantall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"/>
          <a:stretch/>
        </p:blipFill>
        <p:spPr>
          <a:xfrm>
            <a:off x="4493622" y="1421191"/>
            <a:ext cx="7236000" cy="4458287"/>
          </a:xfrm>
          <a:prstGeom prst="rect">
            <a:avLst/>
          </a:prstGeom>
        </p:spPr>
      </p:pic>
      <p:sp>
        <p:nvSpPr>
          <p:cNvPr id="24" name="costo 1Recuadrocosto1"/>
          <p:cNvSpPr/>
          <p:nvPr/>
        </p:nvSpPr>
        <p:spPr>
          <a:xfrm>
            <a:off x="565422" y="4671782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65421" y="4107882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COSTO POR SPRINT</a:t>
            </a:r>
          </a:p>
        </p:txBody>
      </p:sp>
      <p:sp>
        <p:nvSpPr>
          <p:cNvPr id="25" name="costo 1 CuadroTexto"/>
          <p:cNvSpPr txBox="1"/>
          <p:nvPr/>
        </p:nvSpPr>
        <p:spPr>
          <a:xfrm>
            <a:off x="494805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$7694</a:t>
            </a:r>
            <a:endParaRPr lang="es-ES" sz="3200" b="1" dirty="0" smtClean="0"/>
          </a:p>
        </p:txBody>
      </p:sp>
      <p:sp>
        <p:nvSpPr>
          <p:cNvPr id="41" name="t1Recuadro Postulacion"/>
          <p:cNvSpPr/>
          <p:nvPr/>
        </p:nvSpPr>
        <p:spPr>
          <a:xfrm>
            <a:off x="823160" y="2359307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tareas 1CuadroTexto"/>
          <p:cNvSpPr txBox="1"/>
          <p:nvPr/>
        </p:nvSpPr>
        <p:spPr>
          <a:xfrm>
            <a:off x="292708" y="2285587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	1			    22</a:t>
            </a:r>
          </a:p>
        </p:txBody>
      </p:sp>
      <p:sp>
        <p:nvSpPr>
          <p:cNvPr id="40" name="t2Recuadro Postulacion"/>
          <p:cNvSpPr/>
          <p:nvPr/>
        </p:nvSpPr>
        <p:spPr>
          <a:xfrm>
            <a:off x="835714" y="2645230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3" name="costo 2Recuadrocosto1"/>
          <p:cNvSpPr/>
          <p:nvPr/>
        </p:nvSpPr>
        <p:spPr>
          <a:xfrm>
            <a:off x="559616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0" name="tareas 2CuadroTexto"/>
          <p:cNvSpPr txBox="1"/>
          <p:nvPr/>
        </p:nvSpPr>
        <p:spPr>
          <a:xfrm>
            <a:off x="556954" y="257292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2			     17</a:t>
            </a:r>
          </a:p>
        </p:txBody>
      </p:sp>
      <p:sp>
        <p:nvSpPr>
          <p:cNvPr id="26" name="costo 2CuadroTexto"/>
          <p:cNvSpPr txBox="1"/>
          <p:nvPr/>
        </p:nvSpPr>
        <p:spPr>
          <a:xfrm>
            <a:off x="494805" y="4668806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$9260</a:t>
            </a:r>
            <a:endParaRPr lang="es-ES" sz="3200" b="1" dirty="0" smtClean="0"/>
          </a:p>
        </p:txBody>
      </p:sp>
      <p:sp>
        <p:nvSpPr>
          <p:cNvPr id="39" name="t3Recuadro Postulacion"/>
          <p:cNvSpPr/>
          <p:nvPr/>
        </p:nvSpPr>
        <p:spPr>
          <a:xfrm>
            <a:off x="831657" y="297997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1" name="tareas 3 CuadroTexto"/>
          <p:cNvSpPr txBox="1"/>
          <p:nvPr/>
        </p:nvSpPr>
        <p:spPr>
          <a:xfrm>
            <a:off x="565422" y="290688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  3				16</a:t>
            </a:r>
          </a:p>
        </p:txBody>
      </p:sp>
      <p:sp>
        <p:nvSpPr>
          <p:cNvPr id="44" name="costo 3Recuadrocosto1"/>
          <p:cNvSpPr/>
          <p:nvPr/>
        </p:nvSpPr>
        <p:spPr>
          <a:xfrm>
            <a:off x="547424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costo3 CuadroTexto"/>
          <p:cNvSpPr txBox="1"/>
          <p:nvPr/>
        </p:nvSpPr>
        <p:spPr>
          <a:xfrm>
            <a:off x="479119" y="4661879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$7596</a:t>
            </a:r>
            <a:endParaRPr lang="es-ES" sz="3200" b="1" dirty="0" smtClean="0"/>
          </a:p>
        </p:txBody>
      </p:sp>
      <p:sp>
        <p:nvSpPr>
          <p:cNvPr id="34" name="tareas 4Recuadro Postulacion"/>
          <p:cNvSpPr/>
          <p:nvPr/>
        </p:nvSpPr>
        <p:spPr>
          <a:xfrm>
            <a:off x="831627" y="329850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t4 CuadroTexto"/>
          <p:cNvSpPr txBox="1"/>
          <p:nvPr/>
        </p:nvSpPr>
        <p:spPr>
          <a:xfrm>
            <a:off x="565422" y="3210846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   </a:t>
            </a:r>
            <a:r>
              <a:rPr lang="es-ES" b="1" dirty="0" smtClean="0"/>
              <a:t>4				20</a:t>
            </a:r>
            <a:endParaRPr lang="es-AR" b="1" dirty="0"/>
          </a:p>
        </p:txBody>
      </p:sp>
      <p:sp>
        <p:nvSpPr>
          <p:cNvPr id="45" name="costo 4Recuadrocosto1"/>
          <p:cNvSpPr/>
          <p:nvPr/>
        </p:nvSpPr>
        <p:spPr>
          <a:xfrm>
            <a:off x="565423" y="4661880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costo 4CuadroTexto"/>
          <p:cNvSpPr txBox="1"/>
          <p:nvPr/>
        </p:nvSpPr>
        <p:spPr>
          <a:xfrm>
            <a:off x="479117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$7730</a:t>
            </a:r>
            <a:endParaRPr lang="es-ES" sz="3200" b="1" dirty="0" smtClean="0"/>
          </a:p>
        </p:txBody>
      </p:sp>
      <p:pic>
        <p:nvPicPr>
          <p:cNvPr id="46" name="45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00000" cy="446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41" grpId="0" animBg="1"/>
      <p:bldP spid="29" grpId="0"/>
      <p:bldP spid="40" grpId="0" animBg="1"/>
      <p:bldP spid="43" grpId="0" animBg="1"/>
      <p:bldP spid="30" grpId="0"/>
      <p:bldP spid="26" grpId="0"/>
      <p:bldP spid="39" grpId="0" animBg="1"/>
      <p:bldP spid="31" grpId="0"/>
      <p:bldP spid="44" grpId="0" animBg="1"/>
      <p:bldP spid="27" grpId="0"/>
      <p:bldP spid="34" grpId="0" animBg="1"/>
      <p:bldP spid="32" grpId="0"/>
      <p:bldP spid="45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206519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CONCLUSIONES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9" name="Recuadro General"/>
          <p:cNvSpPr/>
          <p:nvPr/>
        </p:nvSpPr>
        <p:spPr>
          <a:xfrm>
            <a:off x="234124" y="1086777"/>
            <a:ext cx="11957876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Recuadro Postulacion"/>
          <p:cNvSpPr/>
          <p:nvPr/>
        </p:nvSpPr>
        <p:spPr>
          <a:xfrm>
            <a:off x="532518" y="1527020"/>
            <a:ext cx="3585611" cy="4455945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Recuadro Postulacion"/>
          <p:cNvSpPr/>
          <p:nvPr/>
        </p:nvSpPr>
        <p:spPr>
          <a:xfrm>
            <a:off x="8360448" y="1531549"/>
            <a:ext cx="3585611" cy="4455945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Recuadro Postulacion"/>
          <p:cNvSpPr/>
          <p:nvPr/>
        </p:nvSpPr>
        <p:spPr>
          <a:xfrm>
            <a:off x="4420256" y="1527020"/>
            <a:ext cx="3585611" cy="4455945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8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0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1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3" b="97559" l="7129" r="96680">
                        <a14:foregroundMark x1="54590" y1="23340" x2="92871" y2="21289"/>
                        <a14:foregroundMark x1="59473" y1="73047" x2="65430" y2="60449"/>
                        <a14:foregroundMark x1="68750" y1="79004" x2="68750" y2="79004"/>
                        <a14:foregroundMark x1="54102" y1="88477" x2="16992" y2="87891"/>
                        <a14:foregroundMark x1="25488" y1="60449" x2="44434" y2="49121"/>
                        <a14:foregroundMark x1="24121" y1="90430" x2="45410" y2="89844"/>
                        <a14:foregroundMark x1="13477" y1="78223" x2="13477" y2="78223"/>
                        <a14:foregroundMark x1="8496" y1="49316" x2="8496" y2="49316"/>
                        <a14:foregroundMark x1="9180" y1="24316" x2="9180" y2="24316"/>
                        <a14:foregroundMark x1="64453" y1="39258" x2="78027" y2="23730"/>
                        <a14:foregroundMark x1="13770" y1="87012" x2="16406" y2="88770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16" y="114271"/>
            <a:ext cx="1600267" cy="1600267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949" l="0" r="99121">
                        <a14:foregroundMark x1="16992" y1="35938" x2="67188" y2="27637"/>
                        <a14:foregroundMark x1="10352" y1="54590" x2="11621" y2="63379"/>
                        <a14:foregroundMark x1="22266" y1="81152" x2="23535" y2="70410"/>
                        <a14:foregroundMark x1="37402" y1="80566" x2="31250" y2="66992"/>
                        <a14:foregroundMark x1="87402" y1="67188" x2="90332" y2="8301"/>
                        <a14:foregroundMark x1="47949" y1="8887" x2="44043" y2="63477"/>
                        <a14:foregroundMark x1="71484" y1="80371" x2="70020" y2="56152"/>
                        <a14:foregroundMark x1="67383" y1="79102" x2="66113" y2="8105"/>
                        <a14:foregroundMark x1="54492" y1="62598" x2="53711" y2="13184"/>
                        <a14:foregroundMark x1="49414" y1="17188" x2="87402" y2="1464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993" y="5270611"/>
            <a:ext cx="1335915" cy="1335915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532518" y="2046832"/>
            <a:ext cx="35856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Nasalization" pitchFamily="34" charset="0"/>
              </a:rPr>
              <a:t>En esta fase, nuestra prioridad fue mejorar y optimizar los servicios ya implementados, reforzando su estabilidad y eficiencia. </a:t>
            </a:r>
            <a:endParaRPr lang="es-ES" sz="2400" b="1" dirty="0" smtClean="0">
              <a:latin typeface="Nasalization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420256" y="2046832"/>
            <a:ext cx="3623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latin typeface="Nasalization" pitchFamily="34" charset="0"/>
              </a:rPr>
              <a:t>Gracias </a:t>
            </a:r>
            <a:r>
              <a:rPr lang="es-ES" sz="2400" b="1" dirty="0">
                <a:latin typeface="Nasalization" pitchFamily="34" charset="0"/>
              </a:rPr>
              <a:t>a este esfuerzo, el sistema no solo es funcional, sino que ahora está más pulido, ofreciendo una experiencia más sólida y </a:t>
            </a:r>
            <a:r>
              <a:rPr lang="es-ES" sz="2400" b="1" dirty="0" smtClean="0">
                <a:latin typeface="Nasalization" pitchFamily="34" charset="0"/>
              </a:rPr>
              <a:t>confiable.</a:t>
            </a:r>
            <a:endParaRPr lang="es-ES" sz="2400" b="1" dirty="0">
              <a:latin typeface="Nasalization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8360448" y="2046832"/>
            <a:ext cx="3585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Nasalization" pitchFamily="34" charset="0"/>
              </a:rPr>
              <a:t>N</a:t>
            </a:r>
            <a:r>
              <a:rPr lang="es-ES" sz="2400" b="1" dirty="0" smtClean="0">
                <a:latin typeface="Nasalization" pitchFamily="34" charset="0"/>
              </a:rPr>
              <a:t>os </a:t>
            </a:r>
            <a:r>
              <a:rPr lang="es-ES" sz="2400" b="1" dirty="0">
                <a:latin typeface="Nasalization" pitchFamily="34" charset="0"/>
              </a:rPr>
              <a:t>preparamos para la última etapa, asegurando que cada detalle esté alineado con nuestras metas y que el sistema cumpla con su propósito de manera integral.</a:t>
            </a:r>
            <a:endParaRPr lang="es-ES" sz="2400" b="1" i="1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26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5" b="96582" l="2148" r="100000">
                        <a14:foregroundMark x1="9180" y1="21680" x2="50391" y2="11816"/>
                        <a14:foregroundMark x1="11133" y1="73438" x2="11133" y2="73438"/>
                        <a14:foregroundMark x1="7910" y1="76758" x2="11914" y2="78027"/>
                        <a14:foregroundMark x1="9570" y1="73242" x2="13477" y2="73828"/>
                        <a14:foregroundMark x1="3613" y1="46191" x2="3613" y2="46191"/>
                        <a14:foregroundMark x1="32422" y1="40039" x2="47852" y2="52930"/>
                        <a14:foregroundMark x1="50391" y1="41504" x2="54980" y2="57227"/>
                        <a14:foregroundMark x1="49414" y1="46582" x2="51758" y2="56055"/>
                        <a14:foregroundMark x1="35547" y1="46777" x2="40723" y2="51758"/>
                        <a14:foregroundMark x1="13965" y1="15332" x2="63281" y2="7031"/>
                        <a14:foregroundMark x1="63867" y1="7227" x2="90527" y2="18359"/>
                        <a14:foregroundMark x1="50195" y1="18359" x2="89160" y2="2959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9" y="274981"/>
            <a:ext cx="6583019" cy="6583019"/>
          </a:xfrm>
          <a:prstGeom prst="rect">
            <a:avLst/>
          </a:prstGeom>
        </p:spPr>
      </p:pic>
      <p:sp>
        <p:nvSpPr>
          <p:cNvPr id="11" name="Rectángulo 9"/>
          <p:cNvSpPr/>
          <p:nvPr/>
        </p:nvSpPr>
        <p:spPr>
          <a:xfrm>
            <a:off x="695459" y="254471"/>
            <a:ext cx="102804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MUCHAS GRACIAS POR SU ATENCION</a:t>
            </a:r>
            <a:endParaRPr lang="es-ES" sz="4000" dirty="0">
              <a:ln w="0"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441709" y="1246680"/>
            <a:ext cx="8954686" cy="76482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1513757" y="1363785"/>
            <a:ext cx="8868790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CONTACTENOS A:</a:t>
            </a:r>
            <a:r>
              <a:rPr lang="es-ES" sz="24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perfectmatch.rrhh@gmail.com</a:t>
            </a:r>
            <a:endParaRPr lang="es-AR" sz="2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1310458" y="2229804"/>
            <a:ext cx="9166998" cy="3971106"/>
            <a:chOff x="695459" y="2150731"/>
            <a:chExt cx="10625071" cy="4589701"/>
          </a:xfrm>
        </p:grpSpPr>
        <p:sp>
          <p:nvSpPr>
            <p:cNvPr id="14" name="13 Rectángulo"/>
            <p:cNvSpPr/>
            <p:nvPr/>
          </p:nvSpPr>
          <p:spPr>
            <a:xfrm>
              <a:off x="695459" y="2150731"/>
              <a:ext cx="10625071" cy="45897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870434" y="2969946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864084" y="4860961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4474955" y="2964970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4474955" y="4855983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8026175" y="2964969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8026175" y="4851004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1" name="20 CuadroTexto"/>
            <p:cNvSpPr txBox="1"/>
            <p:nvPr/>
          </p:nvSpPr>
          <p:spPr>
            <a:xfrm>
              <a:off x="870434" y="3039084"/>
              <a:ext cx="3136900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AR" sz="14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Abal</a:t>
              </a:r>
              <a:r>
                <a:rPr lang="es-AR" sz="1400" dirty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Fernando </a:t>
              </a:r>
              <a:r>
                <a:rPr lang="es-AR" sz="14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Gabriel</a:t>
              </a:r>
              <a:endParaRPr lang="es-AR" sz="14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21 CuadroTexto"/>
            <p:cNvSpPr txBox="1"/>
            <p:nvPr/>
          </p:nvSpPr>
          <p:spPr>
            <a:xfrm>
              <a:off x="4608356" y="3029365"/>
              <a:ext cx="2863745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 err="1" smtClean="0">
                  <a:latin typeface="Nasalization" panose="020B0604020202020204" pitchFamily="34" charset="0"/>
                </a:rPr>
                <a:t>Abalos</a:t>
              </a:r>
              <a:r>
                <a:rPr lang="en-US" sz="1400" dirty="0">
                  <a:latin typeface="Nasalization" panose="020B0604020202020204" pitchFamily="34" charset="0"/>
                </a:rPr>
                <a:t>, Lucas </a:t>
              </a:r>
              <a:r>
                <a:rPr lang="en-US" sz="1400" dirty="0" smtClean="0">
                  <a:latin typeface="Nasalization" panose="020B0604020202020204" pitchFamily="34" charset="0"/>
                </a:rPr>
                <a:t>Gabriel</a:t>
              </a:r>
              <a:endParaRPr lang="es-AR" sz="16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832334" y="4987480"/>
              <a:ext cx="3213100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 smtClean="0">
                  <a:latin typeface="Nasalization" panose="020B0604020202020204" pitchFamily="34" charset="0"/>
                </a:rPr>
                <a:t>Gutiérrez</a:t>
              </a:r>
              <a:r>
                <a:rPr lang="en-US" sz="1400" dirty="0">
                  <a:latin typeface="Nasalization" panose="020B0604020202020204" pitchFamily="34" charset="0"/>
                </a:rPr>
                <a:t>, Diego </a:t>
              </a:r>
              <a:r>
                <a:rPr lang="en-US" sz="1400" dirty="0" err="1" smtClean="0">
                  <a:latin typeface="Nasalization" panose="020B0604020202020204" pitchFamily="34" charset="0"/>
                </a:rPr>
                <a:t>Germán</a:t>
              </a:r>
              <a:endParaRPr lang="en-US" sz="1400" dirty="0">
                <a:latin typeface="Nasalization" panose="020B0604020202020204" pitchFamily="34" charset="0"/>
              </a:endParaRPr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8148102" y="4977526"/>
              <a:ext cx="2886696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 smtClean="0">
                  <a:latin typeface="Nasalization" panose="020B0604020202020204" pitchFamily="34" charset="0"/>
                </a:rPr>
                <a:t>Sotelo</a:t>
              </a:r>
              <a:r>
                <a:rPr lang="en-US" sz="1400" dirty="0">
                  <a:latin typeface="Nasalization" panose="020B0604020202020204" pitchFamily="34" charset="0"/>
                </a:rPr>
                <a:t>, Evelyn </a:t>
              </a:r>
              <a:r>
                <a:rPr lang="en-US" sz="1400" dirty="0" smtClean="0">
                  <a:latin typeface="Nasalization" panose="020B0604020202020204" pitchFamily="34" charset="0"/>
                </a:rPr>
                <a:t>Romina</a:t>
              </a:r>
              <a:endParaRPr lang="en-US" sz="1400" dirty="0">
                <a:latin typeface="Nasalization" panose="020B0604020202020204" pitchFamily="34" charset="0"/>
              </a:endParaRPr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4767107" y="4982504"/>
              <a:ext cx="2546245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 smtClean="0">
                  <a:latin typeface="Nasalization" panose="020B0604020202020204" pitchFamily="34" charset="0"/>
                </a:rPr>
                <a:t>Roldan, Guadalupe</a:t>
              </a:r>
              <a:endParaRPr lang="en-US" sz="1400" dirty="0">
                <a:latin typeface="Nasalization" panose="020B0604020202020204" pitchFamily="34" charset="0"/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8026175" y="3031813"/>
              <a:ext cx="3200400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 smtClean="0">
                  <a:latin typeface="Nasalization" panose="020B0604020202020204" pitchFamily="34" charset="0"/>
                </a:rPr>
                <a:t>Bianciotto</a:t>
              </a:r>
              <a:r>
                <a:rPr lang="en-US" sz="1400" dirty="0">
                  <a:latin typeface="Nasalization" panose="020B0604020202020204" pitchFamily="34" charset="0"/>
                </a:rPr>
                <a:t>, </a:t>
              </a:r>
              <a:r>
                <a:rPr lang="en-US" sz="1400" dirty="0" err="1">
                  <a:latin typeface="Nasalization" panose="020B0604020202020204" pitchFamily="34" charset="0"/>
                </a:rPr>
                <a:t>Matías</a:t>
              </a:r>
              <a:r>
                <a:rPr lang="en-US" sz="1400" dirty="0">
                  <a:latin typeface="Nasalization" panose="020B0604020202020204" pitchFamily="34" charset="0"/>
                </a:rPr>
                <a:t> </a:t>
              </a:r>
              <a:r>
                <a:rPr lang="en-US" sz="1400" dirty="0" smtClean="0">
                  <a:latin typeface="Nasalization" panose="020B0604020202020204" pitchFamily="34" charset="0"/>
                </a:rPr>
                <a:t>Felipe</a:t>
              </a:r>
              <a:endParaRPr lang="en-US" sz="1400" dirty="0">
                <a:latin typeface="Nasalization" panose="020B0604020202020204" pitchFamily="34" charset="0"/>
              </a:endParaRPr>
            </a:p>
          </p:txBody>
        </p:sp>
        <p:sp>
          <p:nvSpPr>
            <p:cNvPr id="27" name="Rectángulo 9"/>
            <p:cNvSpPr/>
            <p:nvPr/>
          </p:nvSpPr>
          <p:spPr>
            <a:xfrm>
              <a:off x="4722463" y="2228685"/>
              <a:ext cx="2635529" cy="421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AR" sz="2000" u="sng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INTEGRANTES</a:t>
              </a:r>
              <a:r>
                <a:rPr lang="es-AR" sz="20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</a:t>
              </a:r>
              <a:endPara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28 Imagen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8" t="9629" r="13365" b="42788"/>
            <a:stretch/>
          </p:blipFill>
          <p:spPr>
            <a:xfrm>
              <a:off x="8918441" y="3342635"/>
              <a:ext cx="1337490" cy="13374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29 Image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013" y="5282983"/>
              <a:ext cx="1337490" cy="13374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30 Imagen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0" t="18765" r="20536" b="40249"/>
            <a:stretch/>
          </p:blipFill>
          <p:spPr>
            <a:xfrm>
              <a:off x="5295175" y="3342635"/>
              <a:ext cx="1425637" cy="1339200"/>
            </a:xfrm>
            <a:prstGeom prst="rect">
              <a:avLst/>
            </a:prstGeom>
          </p:spPr>
        </p:pic>
        <p:pic>
          <p:nvPicPr>
            <p:cNvPr id="32" name="31 Imagen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7" t="27408" r="18145" b="13214"/>
            <a:stretch/>
          </p:blipFill>
          <p:spPr>
            <a:xfrm>
              <a:off x="5401210" y="5281273"/>
              <a:ext cx="1339200" cy="1339200"/>
            </a:xfrm>
            <a:prstGeom prst="rect">
              <a:avLst/>
            </a:prstGeom>
          </p:spPr>
        </p:pic>
        <p:pic>
          <p:nvPicPr>
            <p:cNvPr id="33" name="32 Imagen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15" b="8046"/>
            <a:stretch/>
          </p:blipFill>
          <p:spPr>
            <a:xfrm>
              <a:off x="1744013" y="3376459"/>
              <a:ext cx="1337490" cy="1339200"/>
            </a:xfrm>
            <a:prstGeom prst="rect">
              <a:avLst/>
            </a:prstGeom>
          </p:spPr>
        </p:pic>
        <p:pic>
          <p:nvPicPr>
            <p:cNvPr id="34" name="33 Imagen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0178" b="39118"/>
            <a:stretch/>
          </p:blipFill>
          <p:spPr>
            <a:xfrm>
              <a:off x="8918441" y="5281273"/>
              <a:ext cx="1329453" cy="1339200"/>
            </a:xfrm>
            <a:prstGeom prst="rect">
              <a:avLst/>
            </a:prstGeom>
          </p:spPr>
        </p:pic>
      </p:grpSp>
      <p:grpSp>
        <p:nvGrpSpPr>
          <p:cNvPr id="6" name="Interfaz"/>
          <p:cNvGrpSpPr/>
          <p:nvPr/>
        </p:nvGrpSpPr>
        <p:grpSpPr>
          <a:xfrm>
            <a:off x="1" y="5938571"/>
            <a:ext cx="12191999" cy="919429"/>
            <a:chOff x="1" y="5938571"/>
            <a:chExt cx="12191999" cy="919429"/>
          </a:xfrm>
        </p:grpSpPr>
        <p:pic>
          <p:nvPicPr>
            <p:cNvPr id="8" name="PerfectMach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0" name="ApptitudAI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10210647" y="6200910"/>
              <a:ext cx="1981353" cy="539522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pic>
        <p:nvPicPr>
          <p:cNvPr id="3" name="2 Imagen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102" b="93359" l="4492" r="98047">
                        <a14:foregroundMark x1="23047" y1="25488" x2="32324" y2="38477"/>
                        <a14:foregroundMark x1="37109" y1="24414" x2="43945" y2="36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07" y="1629094"/>
            <a:ext cx="1808269" cy="18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 general"/>
          <p:cNvSpPr/>
          <p:nvPr/>
        </p:nvSpPr>
        <p:spPr>
          <a:xfrm>
            <a:off x="4624410" y="191069"/>
            <a:ext cx="7311409" cy="6496334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 1"/>
          <p:cNvSpPr/>
          <p:nvPr/>
        </p:nvSpPr>
        <p:spPr>
          <a:xfrm>
            <a:off x="4996614" y="398117"/>
            <a:ext cx="6620363" cy="194929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text 1"/>
          <p:cNvSpPr/>
          <p:nvPr/>
        </p:nvSpPr>
        <p:spPr>
          <a:xfrm>
            <a:off x="4996613" y="864934"/>
            <a:ext cx="6587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latin typeface="Nasalization" pitchFamily="34" charset="0"/>
              </a:rPr>
              <a:t>Somos una consultora tecnológica especializada en el diseño y desarrollo de soluciones informáticas a medida.</a:t>
            </a:r>
            <a:endParaRPr lang="es-AR" sz="2000" dirty="0"/>
          </a:p>
        </p:txBody>
      </p:sp>
      <p:sp>
        <p:nvSpPr>
          <p:cNvPr id="18" name="rectang 2"/>
          <p:cNvSpPr/>
          <p:nvPr/>
        </p:nvSpPr>
        <p:spPr>
          <a:xfrm>
            <a:off x="5003031" y="2497540"/>
            <a:ext cx="6607531" cy="183366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text 2"/>
          <p:cNvSpPr/>
          <p:nvPr/>
        </p:nvSpPr>
        <p:spPr>
          <a:xfrm>
            <a:off x="5009445" y="2349362"/>
            <a:ext cx="66075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 smtClean="0">
                <a:latin typeface="+mj-lt"/>
              </a:rPr>
              <a:t>Desarrollo </a:t>
            </a:r>
            <a:r>
              <a:rPr lang="es-ES" sz="2000" dirty="0">
                <a:latin typeface="+mj-lt"/>
              </a:rPr>
              <a:t>de sistemas web </a:t>
            </a:r>
            <a:r>
              <a:rPr lang="es-ES" sz="2000" dirty="0" smtClean="0">
                <a:latin typeface="+mj-lt"/>
              </a:rPr>
              <a:t>a medida</a:t>
            </a:r>
          </a:p>
          <a:p>
            <a:pPr algn="ctr"/>
            <a:r>
              <a:rPr lang="es-ES" sz="2000" dirty="0" smtClean="0">
                <a:latin typeface="+mj-lt"/>
              </a:rPr>
              <a:t>Automatización de </a:t>
            </a:r>
            <a:r>
              <a:rPr lang="es-ES" sz="2000" dirty="0">
                <a:latin typeface="+mj-lt"/>
              </a:rPr>
              <a:t>procesos y gestión de </a:t>
            </a:r>
            <a:r>
              <a:rPr lang="es-ES" sz="2000" dirty="0" smtClean="0">
                <a:latin typeface="+mj-lt"/>
              </a:rPr>
              <a:t>datos</a:t>
            </a:r>
          </a:p>
          <a:p>
            <a:pPr algn="ctr"/>
            <a:r>
              <a:rPr lang="es-ES" sz="2000" dirty="0" smtClean="0">
                <a:latin typeface="+mj-lt"/>
              </a:rPr>
              <a:t>Integración </a:t>
            </a:r>
            <a:r>
              <a:rPr lang="es-ES" sz="2000" dirty="0">
                <a:latin typeface="+mj-lt"/>
              </a:rPr>
              <a:t>de tecnologías </a:t>
            </a:r>
            <a:r>
              <a:rPr lang="es-ES" sz="2000" dirty="0" err="1">
                <a:latin typeface="+mj-lt"/>
              </a:rPr>
              <a:t>backend</a:t>
            </a:r>
            <a:r>
              <a:rPr lang="es-ES" sz="2000" dirty="0">
                <a:latin typeface="+mj-lt"/>
              </a:rPr>
              <a:t> y </a:t>
            </a:r>
            <a:r>
              <a:rPr lang="es-ES" sz="2000" dirty="0" err="1" smtClean="0">
                <a:latin typeface="+mj-lt"/>
              </a:rPr>
              <a:t>frontend</a:t>
            </a:r>
            <a:endParaRPr lang="es-ES" sz="2000" dirty="0" smtClean="0">
              <a:latin typeface="+mj-lt"/>
            </a:endParaRPr>
          </a:p>
          <a:p>
            <a:pPr algn="ctr"/>
            <a:r>
              <a:rPr lang="es-ES" sz="2000" dirty="0" smtClean="0">
                <a:latin typeface="+mj-lt"/>
              </a:rPr>
              <a:t>Implementación </a:t>
            </a:r>
            <a:r>
              <a:rPr lang="es-ES" sz="2000" dirty="0">
                <a:latin typeface="+mj-lt"/>
              </a:rPr>
              <a:t>de métricas y visualización de </a:t>
            </a:r>
            <a:r>
              <a:rPr lang="es-ES" sz="2000" dirty="0" smtClean="0">
                <a:latin typeface="+mj-lt"/>
              </a:rPr>
              <a:t>datos</a:t>
            </a:r>
          </a:p>
          <a:p>
            <a:pPr algn="ctr"/>
            <a:r>
              <a:rPr lang="es-ES" sz="2000" dirty="0" smtClean="0">
                <a:latin typeface="+mj-lt"/>
              </a:rPr>
              <a:t>Diseño </a:t>
            </a:r>
            <a:r>
              <a:rPr lang="es-ES" sz="2000" dirty="0">
                <a:latin typeface="+mj-lt"/>
              </a:rPr>
              <a:t>UX/UI centrado en el usuario</a:t>
            </a:r>
            <a:endParaRPr lang="es-ES" sz="2800" dirty="0" smtClean="0">
              <a:latin typeface="Nasalization" pitchFamily="34" charset="0"/>
            </a:endParaRPr>
          </a:p>
        </p:txBody>
      </p:sp>
      <p:sp>
        <p:nvSpPr>
          <p:cNvPr id="15" name="regtang 3"/>
          <p:cNvSpPr/>
          <p:nvPr/>
        </p:nvSpPr>
        <p:spPr>
          <a:xfrm>
            <a:off x="5003030" y="4462818"/>
            <a:ext cx="6607532" cy="2074459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text 3"/>
          <p:cNvSpPr/>
          <p:nvPr/>
        </p:nvSpPr>
        <p:spPr>
          <a:xfrm>
            <a:off x="4976350" y="4494295"/>
            <a:ext cx="66247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 smtClean="0">
                <a:latin typeface="+mj-lt"/>
              </a:rPr>
              <a:t>✅ </a:t>
            </a:r>
            <a:r>
              <a:rPr lang="es-ES" sz="2000" dirty="0">
                <a:latin typeface="+mj-lt"/>
              </a:rPr>
              <a:t>Enfoque modular y escalable </a:t>
            </a:r>
            <a:endParaRPr lang="es-ES" sz="2000" dirty="0" smtClean="0">
              <a:latin typeface="+mj-lt"/>
            </a:endParaRPr>
          </a:p>
          <a:p>
            <a:pPr algn="ctr"/>
            <a:r>
              <a:rPr lang="es-ES" sz="2000" dirty="0" smtClean="0">
                <a:latin typeface="+mj-lt"/>
              </a:rPr>
              <a:t>✅ </a:t>
            </a:r>
            <a:r>
              <a:rPr lang="es-ES" sz="2000" dirty="0">
                <a:latin typeface="+mj-lt"/>
              </a:rPr>
              <a:t>Procesos iterativos y orientados a resultados reales </a:t>
            </a:r>
            <a:endParaRPr lang="es-ES" sz="2000" dirty="0" smtClean="0">
              <a:latin typeface="+mj-lt"/>
            </a:endParaRPr>
          </a:p>
          <a:p>
            <a:pPr algn="ctr"/>
            <a:r>
              <a:rPr lang="es-ES" sz="2000" dirty="0" smtClean="0">
                <a:latin typeface="+mj-lt"/>
              </a:rPr>
              <a:t>✅ </a:t>
            </a:r>
            <a:r>
              <a:rPr lang="es-ES" sz="2000" dirty="0">
                <a:latin typeface="+mj-lt"/>
              </a:rPr>
              <a:t>Comunicación constante con el cliente y adaptación al cambio </a:t>
            </a:r>
            <a:endParaRPr lang="es-ES" sz="2000" dirty="0" smtClean="0">
              <a:latin typeface="+mj-lt"/>
            </a:endParaRPr>
          </a:p>
          <a:p>
            <a:pPr algn="ctr"/>
            <a:r>
              <a:rPr lang="es-ES" sz="2000" dirty="0" smtClean="0">
                <a:latin typeface="+mj-lt"/>
              </a:rPr>
              <a:t>✅ </a:t>
            </a:r>
            <a:r>
              <a:rPr lang="es-ES" sz="2000" dirty="0">
                <a:latin typeface="+mj-lt"/>
              </a:rPr>
              <a:t>Compromiso con la calidad técnica y la usabilidad</a:t>
            </a:r>
            <a:endParaRPr lang="es-AR" sz="2000" dirty="0">
              <a:latin typeface="+mj-lt"/>
            </a:endParaRPr>
          </a:p>
        </p:txBody>
      </p:sp>
      <p:pic>
        <p:nvPicPr>
          <p:cNvPr id="5" name="logo PerfectMat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79271" y="2090054"/>
            <a:ext cx="5264028" cy="3334978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110607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General"/>
          <p:cNvSpPr/>
          <p:nvPr/>
        </p:nvSpPr>
        <p:spPr>
          <a:xfrm>
            <a:off x="4995374" y="1595270"/>
            <a:ext cx="6847953" cy="4763662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ulo"/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¿EN QUE PROBLEMA ESTAMOS TRABAJANDO?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6" name="Rectángulo 1"/>
          <p:cNvSpPr/>
          <p:nvPr/>
        </p:nvSpPr>
        <p:spPr>
          <a:xfrm>
            <a:off x="5109168" y="1745644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Text 1"/>
          <p:cNvSpPr/>
          <p:nvPr/>
        </p:nvSpPr>
        <p:spPr>
          <a:xfrm>
            <a:off x="5109167" y="1986329"/>
            <a:ext cx="6594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Nasalization" pitchFamily="34" charset="0"/>
              </a:rPr>
              <a:t>Dificultad en la evaluación de </a:t>
            </a:r>
            <a:r>
              <a:rPr lang="es-ES" sz="2800" dirty="0" err="1" smtClean="0">
                <a:latin typeface="Nasalization" pitchFamily="34" charset="0"/>
              </a:rPr>
              <a:t>CVs</a:t>
            </a:r>
            <a:endParaRPr lang="es-ES" sz="2800" dirty="0">
              <a:latin typeface="Nasalization" pitchFamily="34" charset="0"/>
            </a:endParaRPr>
          </a:p>
        </p:txBody>
      </p:sp>
      <p:sp>
        <p:nvSpPr>
          <p:cNvPr id="8" name="Rectángulo 2"/>
          <p:cNvSpPr/>
          <p:nvPr/>
        </p:nvSpPr>
        <p:spPr>
          <a:xfrm>
            <a:off x="5109168" y="2896873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ext 2"/>
          <p:cNvSpPr/>
          <p:nvPr/>
        </p:nvSpPr>
        <p:spPr>
          <a:xfrm>
            <a:off x="5109167" y="3137558"/>
            <a:ext cx="660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Nasalization" pitchFamily="34" charset="0"/>
              </a:rPr>
              <a:t>Consumo de tiempo significativo</a:t>
            </a:r>
          </a:p>
        </p:txBody>
      </p:sp>
      <p:sp>
        <p:nvSpPr>
          <p:cNvPr id="9" name="Rectángulo 3"/>
          <p:cNvSpPr/>
          <p:nvPr/>
        </p:nvSpPr>
        <p:spPr>
          <a:xfrm>
            <a:off x="5109168" y="4042408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Text 3"/>
          <p:cNvSpPr/>
          <p:nvPr/>
        </p:nvSpPr>
        <p:spPr>
          <a:xfrm>
            <a:off x="5070564" y="4283093"/>
            <a:ext cx="66247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>
                <a:latin typeface="Nasalization" pitchFamily="34" charset="0"/>
              </a:rPr>
              <a:t>Proceso laborioso y pesado</a:t>
            </a:r>
            <a:endParaRPr lang="es-AR" sz="2800" dirty="0"/>
          </a:p>
        </p:txBody>
      </p:sp>
      <p:sp>
        <p:nvSpPr>
          <p:cNvPr id="12" name="Rectángulo 4"/>
          <p:cNvSpPr/>
          <p:nvPr/>
        </p:nvSpPr>
        <p:spPr>
          <a:xfrm>
            <a:off x="5109167" y="5201942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Text 4"/>
          <p:cNvSpPr/>
          <p:nvPr/>
        </p:nvSpPr>
        <p:spPr>
          <a:xfrm>
            <a:off x="5091981" y="5442627"/>
            <a:ext cx="66247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>
                <a:latin typeface="Nasalization" pitchFamily="34" charset="0"/>
              </a:rPr>
              <a:t>Evaluación con sesgo</a:t>
            </a:r>
          </a:p>
        </p:txBody>
      </p:sp>
      <p:pic>
        <p:nvPicPr>
          <p:cNvPr id="15" name="Piezini Stresado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465" r="99219">
                        <a14:foregroundMark x1="31152" y1="30469" x2="60840" y2="30078"/>
                        <a14:foregroundMark x1="77930" y1="53516" x2="78516" y2="78027"/>
                        <a14:foregroundMark x1="68359" y1="89941" x2="81934" y2="87793"/>
                        <a14:foregroundMark x1="10449" y1="84375" x2="22363" y2="84961"/>
                        <a14:foregroundMark x1="16406" y1="58691" x2="22168" y2="61328"/>
                        <a14:foregroundMark x1="28613" y1="82031" x2="65039" y2="82813"/>
                        <a14:foregroundMark x1="45703" y1="86523" x2="45703" y2="79395"/>
                        <a14:foregroundMark x1="45313" y1="87012" x2="61816" y2="83984"/>
                        <a14:foregroundMark x1="60449" y1="86133" x2="64355" y2="84570"/>
                        <a14:foregroundMark x1="66797" y1="83398" x2="57422" y2="78418"/>
                        <a14:foregroundMark x1="41504" y1="87012" x2="27539" y2="84180"/>
                        <a14:foregroundMark x1="34375" y1="79004" x2="59375" y2="78613"/>
                        <a14:foregroundMark x1="34180" y1="78418" x2="38086" y2="77637"/>
                        <a14:foregroundMark x1="38770" y1="78027" x2="40332" y2="77637"/>
                        <a14:foregroundMark x1="53027" y1="77441" x2="60645" y2="78809"/>
                        <a14:foregroundMark x1="26563" y1="82422" x2="24609" y2="84766"/>
                        <a14:foregroundMark x1="15820" y1="81641" x2="16992" y2="88184"/>
                        <a14:foregroundMark x1="53809" y1="70996" x2="70117" y2="71484"/>
                        <a14:foregroundMark x1="80957" y1="54297" x2="91309" y2="64648"/>
                        <a14:foregroundMark x1="66406" y1="56348" x2="76563" y2="52539"/>
                        <a14:foregroundMark x1="86133" y1="87402" x2="69727" y2="85742"/>
                        <a14:foregroundMark x1="61621" y1="88770" x2="75098" y2="92383"/>
                        <a14:backgroundMark x1="40137" y1="64453" x2="38965" y2="62695"/>
                      </a14:backgroundRemoval>
                    </a14:imgEffect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" y="1745644"/>
            <a:ext cx="4460888" cy="44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/>
      <p:bldP spid="9" grpId="0" animBg="1"/>
      <p:bldP spid="11" grpId="0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Apptitud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1039354" y="-5990"/>
            <a:ext cx="10080634" cy="2744960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18" name="Rectángulo General"/>
          <p:cNvSpPr/>
          <p:nvPr/>
        </p:nvSpPr>
        <p:spPr>
          <a:xfrm>
            <a:off x="2252172" y="3298476"/>
            <a:ext cx="8570501" cy="2447138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Rectángulo 1"/>
          <p:cNvSpPr/>
          <p:nvPr/>
        </p:nvSpPr>
        <p:spPr>
          <a:xfrm>
            <a:off x="2365967" y="3448850"/>
            <a:ext cx="3469167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Text 1"/>
          <p:cNvSpPr/>
          <p:nvPr/>
        </p:nvSpPr>
        <p:spPr>
          <a:xfrm>
            <a:off x="2378797" y="3474091"/>
            <a:ext cx="34624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err="1" smtClean="0">
                <a:latin typeface="Nasalization" pitchFamily="34" charset="0"/>
              </a:rPr>
              <a:t>Atomatisacion</a:t>
            </a:r>
            <a:r>
              <a:rPr lang="es-ES" sz="2800" dirty="0" smtClean="0">
                <a:latin typeface="Nasalization" pitchFamily="34" charset="0"/>
              </a:rPr>
              <a:t> </a:t>
            </a:r>
          </a:p>
          <a:p>
            <a:pPr algn="ctr"/>
            <a:r>
              <a:rPr lang="es-ES" sz="2800" dirty="0" smtClean="0">
                <a:latin typeface="Nasalization" pitchFamily="34" charset="0"/>
              </a:rPr>
              <a:t>de pre-selección </a:t>
            </a:r>
            <a:endParaRPr lang="es-ES" sz="2800" dirty="0" smtClean="0">
              <a:latin typeface="Nasalization" pitchFamily="34" charset="0"/>
            </a:endParaRPr>
          </a:p>
        </p:txBody>
      </p:sp>
      <p:sp>
        <p:nvSpPr>
          <p:cNvPr id="20" name="Rectángulo 2"/>
          <p:cNvSpPr/>
          <p:nvPr/>
        </p:nvSpPr>
        <p:spPr>
          <a:xfrm>
            <a:off x="2365967" y="4600079"/>
            <a:ext cx="3475274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Text 2"/>
          <p:cNvSpPr/>
          <p:nvPr/>
        </p:nvSpPr>
        <p:spPr>
          <a:xfrm>
            <a:off x="2361536" y="4650562"/>
            <a:ext cx="3468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err="1" smtClean="0">
                <a:latin typeface="Nasalization" pitchFamily="34" charset="0"/>
              </a:rPr>
              <a:t>Mejara</a:t>
            </a:r>
            <a:r>
              <a:rPr lang="es-ES" sz="2800" dirty="0" smtClean="0">
                <a:latin typeface="Nasalization" pitchFamily="34" charset="0"/>
              </a:rPr>
              <a:t> de </a:t>
            </a:r>
            <a:r>
              <a:rPr lang="es-ES" sz="2800" dirty="0" err="1" smtClean="0">
                <a:latin typeface="Nasalization" pitchFamily="34" charset="0"/>
              </a:rPr>
              <a:t>presicion</a:t>
            </a:r>
            <a:endParaRPr lang="es-ES" sz="2800" dirty="0" smtClean="0">
              <a:latin typeface="Nasalization" pitchFamily="34" charset="0"/>
            </a:endParaRPr>
          </a:p>
        </p:txBody>
      </p:sp>
      <p:sp>
        <p:nvSpPr>
          <p:cNvPr id="21" name="Rectángulo 3"/>
          <p:cNvSpPr/>
          <p:nvPr/>
        </p:nvSpPr>
        <p:spPr>
          <a:xfrm>
            <a:off x="6760546" y="3448850"/>
            <a:ext cx="3494592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Text 3"/>
          <p:cNvSpPr/>
          <p:nvPr/>
        </p:nvSpPr>
        <p:spPr>
          <a:xfrm>
            <a:off x="6738929" y="3499333"/>
            <a:ext cx="34968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Flujo de trabajo </a:t>
            </a:r>
            <a:r>
              <a:rPr lang="es-AR" sz="2800" dirty="0" err="1" smtClean="0">
                <a:latin typeface="Nasalization" pitchFamily="34" charset="0"/>
              </a:rPr>
              <a:t>optimisado</a:t>
            </a:r>
            <a:endParaRPr lang="es-AR" sz="2800" dirty="0"/>
          </a:p>
        </p:txBody>
      </p:sp>
      <p:sp>
        <p:nvSpPr>
          <p:cNvPr id="22" name="Rectángulo 4"/>
          <p:cNvSpPr/>
          <p:nvPr/>
        </p:nvSpPr>
        <p:spPr>
          <a:xfrm>
            <a:off x="6760544" y="4608384"/>
            <a:ext cx="3523037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Text 4"/>
          <p:cNvSpPr/>
          <p:nvPr/>
        </p:nvSpPr>
        <p:spPr>
          <a:xfrm>
            <a:off x="6738929" y="4667013"/>
            <a:ext cx="35162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err="1" smtClean="0">
                <a:latin typeface="Nasalization" pitchFamily="34" charset="0"/>
              </a:rPr>
              <a:t>Disminucion</a:t>
            </a:r>
            <a:r>
              <a:rPr lang="es-ES" sz="2800" dirty="0" smtClean="0">
                <a:latin typeface="Nasalization" pitchFamily="34" charset="0"/>
              </a:rPr>
              <a:t> de sesgo</a:t>
            </a:r>
            <a:endParaRPr lang="es-ES" sz="2800" dirty="0" smtClean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54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20" grpId="0" animBg="1"/>
      <p:bldP spid="14" grpId="0"/>
      <p:bldP spid="21" grpId="0" animBg="1"/>
      <p:bldP spid="13" grpId="0"/>
      <p:bldP spid="22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24 Rectángulo" hidden="1"/>
          <p:cNvSpPr/>
          <p:nvPr/>
        </p:nvSpPr>
        <p:spPr>
          <a:xfrm>
            <a:off x="695459" y="1212854"/>
            <a:ext cx="10625071" cy="85563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itulo"/>
          <p:cNvSpPr/>
          <p:nvPr/>
        </p:nvSpPr>
        <p:spPr>
          <a:xfrm>
            <a:off x="0" y="13431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SCRUM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logo PerfectMatch" hidden="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3356673" y="1200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0" name="textos logos" hidden="1"/>
          <p:cNvSpPr/>
          <p:nvPr/>
        </p:nvSpPr>
        <p:spPr>
          <a:xfrm>
            <a:off x="1151486" y="1457959"/>
            <a:ext cx="8314486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u="sng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CONSULTORA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					  </a:t>
            </a: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DEL PRODUCTO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grpSp>
        <p:nvGrpSpPr>
          <p:cNvPr id="81" name="Fer"/>
          <p:cNvGrpSpPr/>
          <p:nvPr/>
        </p:nvGrpSpPr>
        <p:grpSpPr>
          <a:xfrm>
            <a:off x="2413946" y="683989"/>
            <a:ext cx="2744963" cy="1614784"/>
            <a:chOff x="912201" y="1238315"/>
            <a:chExt cx="3211002" cy="1897357"/>
          </a:xfrm>
        </p:grpSpPr>
        <p:sp>
          <p:nvSpPr>
            <p:cNvPr id="74" name="Recuado 6"/>
            <p:cNvSpPr/>
            <p:nvPr/>
          </p:nvSpPr>
          <p:spPr>
            <a:xfrm>
              <a:off x="912201" y="1238315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5" name="Recuado 6"/>
            <p:cNvSpPr/>
            <p:nvPr/>
          </p:nvSpPr>
          <p:spPr>
            <a:xfrm>
              <a:off x="2636857" y="1863886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6" name="Recuado 6"/>
            <p:cNvSpPr/>
            <p:nvPr/>
          </p:nvSpPr>
          <p:spPr>
            <a:xfrm>
              <a:off x="1088271" y="1688893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7" name="Recuado 6"/>
            <p:cNvSpPr/>
            <p:nvPr/>
          </p:nvSpPr>
          <p:spPr>
            <a:xfrm>
              <a:off x="1099192" y="1355746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8" name="nombre  G.R 6"/>
            <p:cNvSpPr txBox="1"/>
            <p:nvPr/>
          </p:nvSpPr>
          <p:spPr>
            <a:xfrm>
              <a:off x="1099194" y="1335106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AR" sz="1300" dirty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Abal, Fernando Gabriel</a:t>
              </a:r>
            </a:p>
          </p:txBody>
        </p:sp>
        <p:sp>
          <p:nvSpPr>
            <p:cNvPr id="80" name="rol"/>
            <p:cNvSpPr txBox="1"/>
            <p:nvPr/>
          </p:nvSpPr>
          <p:spPr>
            <a:xfrm>
              <a:off x="2628494" y="2077078"/>
              <a:ext cx="1250310" cy="61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Leader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foto fer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15" b="8046"/>
            <a:stretch/>
          </p:blipFill>
          <p:spPr>
            <a:xfrm>
              <a:off x="1238342" y="1846714"/>
              <a:ext cx="1078621" cy="1080000"/>
            </a:xfrm>
            <a:prstGeom prst="rect">
              <a:avLst/>
            </a:prstGeom>
          </p:spPr>
        </p:pic>
      </p:grpSp>
      <p:grpSp>
        <p:nvGrpSpPr>
          <p:cNvPr id="90" name="feli"/>
          <p:cNvGrpSpPr/>
          <p:nvPr/>
        </p:nvGrpSpPr>
        <p:grpSpPr>
          <a:xfrm>
            <a:off x="830675" y="2692138"/>
            <a:ext cx="2744963" cy="1614784"/>
            <a:chOff x="4224061" y="1250902"/>
            <a:chExt cx="3211002" cy="1897357"/>
          </a:xfrm>
        </p:grpSpPr>
        <p:sp>
          <p:nvSpPr>
            <p:cNvPr id="83" name="Recuado 6"/>
            <p:cNvSpPr/>
            <p:nvPr/>
          </p:nvSpPr>
          <p:spPr>
            <a:xfrm>
              <a:off x="4224061" y="125090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4" name="Recuado 6"/>
            <p:cNvSpPr/>
            <p:nvPr/>
          </p:nvSpPr>
          <p:spPr>
            <a:xfrm>
              <a:off x="5948717" y="187647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5" name="Recuado 6"/>
            <p:cNvSpPr/>
            <p:nvPr/>
          </p:nvSpPr>
          <p:spPr>
            <a:xfrm>
              <a:off x="4400131" y="170148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6" name="Recuado 6"/>
            <p:cNvSpPr/>
            <p:nvPr/>
          </p:nvSpPr>
          <p:spPr>
            <a:xfrm>
              <a:off x="4411052" y="136833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7" name="nombre  G.R 6"/>
            <p:cNvSpPr txBox="1"/>
            <p:nvPr/>
          </p:nvSpPr>
          <p:spPr>
            <a:xfrm>
              <a:off x="4411054" y="1347693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Bianciotto, </a:t>
              </a:r>
              <a:r>
                <a:rPr lang="en-US" sz="1300" dirty="0" err="1">
                  <a:latin typeface="Nasalization" panose="020B0604020202020204" pitchFamily="34" charset="0"/>
                </a:rPr>
                <a:t>Matías</a:t>
              </a:r>
              <a:r>
                <a:rPr lang="en-US" sz="1300" dirty="0">
                  <a:latin typeface="Nasalization" panose="020B0604020202020204" pitchFamily="34" charset="0"/>
                </a:rPr>
                <a:t> Felipe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sp>
          <p:nvSpPr>
            <p:cNvPr id="88" name="rol"/>
            <p:cNvSpPr txBox="1"/>
            <p:nvPr/>
          </p:nvSpPr>
          <p:spPr>
            <a:xfrm>
              <a:off x="5940354" y="2089665"/>
              <a:ext cx="1250310" cy="73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Scraum</a:t>
              </a:r>
              <a:endParaRPr lang="es-ES" sz="13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Master</a:t>
              </a:r>
            </a:p>
          </p:txBody>
        </p:sp>
        <p:pic>
          <p:nvPicPr>
            <p:cNvPr id="2" name="foto feli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8" t="9629" r="13365" b="42788"/>
            <a:stretch/>
          </p:blipFill>
          <p:spPr>
            <a:xfrm>
              <a:off x="4549513" y="1846714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99" name="Diego"/>
          <p:cNvGrpSpPr/>
          <p:nvPr/>
        </p:nvGrpSpPr>
        <p:grpSpPr>
          <a:xfrm>
            <a:off x="2368338" y="4668156"/>
            <a:ext cx="2744963" cy="1614784"/>
            <a:chOff x="7768707" y="1238314"/>
            <a:chExt cx="3211002" cy="1897357"/>
          </a:xfrm>
        </p:grpSpPr>
        <p:sp>
          <p:nvSpPr>
            <p:cNvPr id="92" name="Recuado 6"/>
            <p:cNvSpPr/>
            <p:nvPr/>
          </p:nvSpPr>
          <p:spPr>
            <a:xfrm>
              <a:off x="7768707" y="1238314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3" name="Recuado 6"/>
            <p:cNvSpPr/>
            <p:nvPr/>
          </p:nvSpPr>
          <p:spPr>
            <a:xfrm>
              <a:off x="9493363" y="1863885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4" name="Recuado 6"/>
            <p:cNvSpPr/>
            <p:nvPr/>
          </p:nvSpPr>
          <p:spPr>
            <a:xfrm>
              <a:off x="7944777" y="1688892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5" name="Recuado 6"/>
            <p:cNvSpPr/>
            <p:nvPr/>
          </p:nvSpPr>
          <p:spPr>
            <a:xfrm>
              <a:off x="7955698" y="1355745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6" name="nombre  G.R 6"/>
            <p:cNvSpPr txBox="1"/>
            <p:nvPr/>
          </p:nvSpPr>
          <p:spPr>
            <a:xfrm>
              <a:off x="7955700" y="1335105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Gutiérrez, Diego </a:t>
              </a:r>
              <a:r>
                <a:rPr lang="en-US" sz="1300" dirty="0" err="1">
                  <a:latin typeface="Nasalization" panose="020B0604020202020204" pitchFamily="34" charset="0"/>
                </a:rPr>
                <a:t>Germán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sp>
          <p:nvSpPr>
            <p:cNvPr id="98" name="rol"/>
            <p:cNvSpPr txBox="1"/>
            <p:nvPr/>
          </p:nvSpPr>
          <p:spPr>
            <a:xfrm>
              <a:off x="9337550" y="2168009"/>
              <a:ext cx="1562100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159" y="1831079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2" name="guada"/>
          <p:cNvGrpSpPr/>
          <p:nvPr/>
        </p:nvGrpSpPr>
        <p:grpSpPr>
          <a:xfrm>
            <a:off x="6235264" y="4668156"/>
            <a:ext cx="2744963" cy="1614784"/>
            <a:chOff x="7828471" y="1402701"/>
            <a:chExt cx="3211002" cy="1897357"/>
          </a:xfrm>
        </p:grpSpPr>
        <p:sp>
          <p:nvSpPr>
            <p:cNvPr id="66" name="Recuado 6"/>
            <p:cNvSpPr/>
            <p:nvPr/>
          </p:nvSpPr>
          <p:spPr>
            <a:xfrm>
              <a:off x="7828471" y="1402701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7" name="Recuado 6"/>
            <p:cNvSpPr/>
            <p:nvPr/>
          </p:nvSpPr>
          <p:spPr>
            <a:xfrm>
              <a:off x="9553127" y="2028272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8" name="Recuado 6"/>
            <p:cNvSpPr/>
            <p:nvPr/>
          </p:nvSpPr>
          <p:spPr>
            <a:xfrm>
              <a:off x="8004541" y="1853279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9" name="Recuado 6"/>
            <p:cNvSpPr/>
            <p:nvPr/>
          </p:nvSpPr>
          <p:spPr>
            <a:xfrm>
              <a:off x="8015462" y="1520132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5" name="nombre  G.R 6"/>
            <p:cNvSpPr txBox="1"/>
            <p:nvPr/>
          </p:nvSpPr>
          <p:spPr>
            <a:xfrm>
              <a:off x="8015464" y="1499492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smtClean="0">
                  <a:latin typeface="Nasalization" panose="020B0604020202020204" pitchFamily="34" charset="0"/>
                </a:rPr>
                <a:t>Roldan, Guadalupe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pic>
          <p:nvPicPr>
            <p:cNvPr id="22" name="foto Guada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7" t="27408" r="18145" b="13214"/>
            <a:stretch/>
          </p:blipFill>
          <p:spPr>
            <a:xfrm>
              <a:off x="8174364" y="2006672"/>
              <a:ext cx="1080000" cy="1080000"/>
            </a:xfrm>
            <a:prstGeom prst="rect">
              <a:avLst/>
            </a:prstGeom>
          </p:spPr>
        </p:pic>
        <p:sp>
          <p:nvSpPr>
            <p:cNvPr id="55" name="rol"/>
            <p:cNvSpPr txBox="1"/>
            <p:nvPr/>
          </p:nvSpPr>
          <p:spPr>
            <a:xfrm>
              <a:off x="9397314" y="2332396"/>
              <a:ext cx="1562100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Oz"/>
          <p:cNvGrpSpPr/>
          <p:nvPr/>
        </p:nvGrpSpPr>
        <p:grpSpPr>
          <a:xfrm>
            <a:off x="4294560" y="2714178"/>
            <a:ext cx="2744963" cy="1614784"/>
            <a:chOff x="7828473" y="3320042"/>
            <a:chExt cx="3211002" cy="1897357"/>
          </a:xfrm>
        </p:grpSpPr>
        <p:sp>
          <p:nvSpPr>
            <p:cNvPr id="57" name="Recuado 7"/>
            <p:cNvSpPr/>
            <p:nvPr/>
          </p:nvSpPr>
          <p:spPr>
            <a:xfrm>
              <a:off x="7828473" y="332004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8" name="Recuado 7"/>
            <p:cNvSpPr/>
            <p:nvPr/>
          </p:nvSpPr>
          <p:spPr>
            <a:xfrm>
              <a:off x="9553129" y="3945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9" name="Recuado 7"/>
            <p:cNvSpPr/>
            <p:nvPr/>
          </p:nvSpPr>
          <p:spPr>
            <a:xfrm>
              <a:off x="8004543" y="3770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0" name="Recuado 7"/>
            <p:cNvSpPr/>
            <p:nvPr/>
          </p:nvSpPr>
          <p:spPr>
            <a:xfrm>
              <a:off x="8015464" y="3437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4" name="nombre"/>
            <p:cNvSpPr txBox="1"/>
            <p:nvPr/>
          </p:nvSpPr>
          <p:spPr>
            <a:xfrm>
              <a:off x="9553130" y="4079288"/>
              <a:ext cx="1241947" cy="73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Product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Owner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ol"/>
            <p:cNvSpPr txBox="1"/>
            <p:nvPr/>
          </p:nvSpPr>
          <p:spPr>
            <a:xfrm>
              <a:off x="8160850" y="3437473"/>
              <a:ext cx="2546245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smtClean="0">
                  <a:latin typeface="Nasalization" panose="020B0604020202020204" pitchFamily="34" charset="0"/>
                </a:rPr>
                <a:t>De La Oz, Francisco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pic>
          <p:nvPicPr>
            <p:cNvPr id="65" name="foto Oz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6" t="619" r="26935" b="54089"/>
            <a:stretch/>
          </p:blipFill>
          <p:spPr>
            <a:xfrm>
              <a:off x="8160850" y="3918216"/>
              <a:ext cx="1093514" cy="1081189"/>
            </a:xfrm>
            <a:prstGeom prst="rect">
              <a:avLst/>
            </a:prstGeom>
          </p:spPr>
        </p:pic>
      </p:grpSp>
      <p:grpSp>
        <p:nvGrpSpPr>
          <p:cNvPr id="61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62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63" name="ApptitudAI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grpSp>
        <p:nvGrpSpPr>
          <p:cNvPr id="108" name="eve"/>
          <p:cNvGrpSpPr/>
          <p:nvPr/>
        </p:nvGrpSpPr>
        <p:grpSpPr>
          <a:xfrm>
            <a:off x="7721610" y="2692137"/>
            <a:ext cx="2744963" cy="1614784"/>
            <a:chOff x="4250493" y="3450306"/>
            <a:chExt cx="3211002" cy="1897357"/>
          </a:xfrm>
        </p:grpSpPr>
        <p:sp>
          <p:nvSpPr>
            <p:cNvPr id="101" name="Recuado 6"/>
            <p:cNvSpPr/>
            <p:nvPr/>
          </p:nvSpPr>
          <p:spPr>
            <a:xfrm>
              <a:off x="4250493" y="34503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2" name="Recuado 6"/>
            <p:cNvSpPr/>
            <p:nvPr/>
          </p:nvSpPr>
          <p:spPr>
            <a:xfrm>
              <a:off x="5975149" y="4116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3" name="Recuado 6"/>
            <p:cNvSpPr/>
            <p:nvPr/>
          </p:nvSpPr>
          <p:spPr>
            <a:xfrm>
              <a:off x="4426563" y="3941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4" name="Recuado 6"/>
            <p:cNvSpPr/>
            <p:nvPr/>
          </p:nvSpPr>
          <p:spPr>
            <a:xfrm>
              <a:off x="4437484" y="3608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5" name="nombre  G.R 6"/>
            <p:cNvSpPr txBox="1"/>
            <p:nvPr/>
          </p:nvSpPr>
          <p:spPr>
            <a:xfrm>
              <a:off x="4437486" y="3587833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Sotelo, Evelyn Romina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sp>
          <p:nvSpPr>
            <p:cNvPr id="107" name="rol"/>
            <p:cNvSpPr txBox="1"/>
            <p:nvPr/>
          </p:nvSpPr>
          <p:spPr>
            <a:xfrm>
              <a:off x="5975150" y="4325377"/>
              <a:ext cx="1247301" cy="61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s-ES" sz="1300" dirty="0" err="1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ocum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foto eve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0178" b="39118"/>
            <a:stretch/>
          </p:blipFill>
          <p:spPr>
            <a:xfrm>
              <a:off x="4575945" y="4057566"/>
              <a:ext cx="1080000" cy="1087918"/>
            </a:xfrm>
            <a:prstGeom prst="rect">
              <a:avLst/>
            </a:prstGeom>
          </p:spPr>
        </p:pic>
      </p:grpSp>
      <p:grpSp>
        <p:nvGrpSpPr>
          <p:cNvPr id="117" name="lucas"/>
          <p:cNvGrpSpPr/>
          <p:nvPr/>
        </p:nvGrpSpPr>
        <p:grpSpPr>
          <a:xfrm>
            <a:off x="6281304" y="683989"/>
            <a:ext cx="2744963" cy="1614784"/>
            <a:chOff x="861535" y="3354906"/>
            <a:chExt cx="3211002" cy="1897357"/>
          </a:xfrm>
        </p:grpSpPr>
        <p:sp>
          <p:nvSpPr>
            <p:cNvPr id="110" name="Recuado 6"/>
            <p:cNvSpPr/>
            <p:nvPr/>
          </p:nvSpPr>
          <p:spPr>
            <a:xfrm>
              <a:off x="861535" y="33549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1" name="Recuado 6"/>
            <p:cNvSpPr/>
            <p:nvPr/>
          </p:nvSpPr>
          <p:spPr>
            <a:xfrm>
              <a:off x="2586191" y="3980477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2" name="Recuado 6"/>
            <p:cNvSpPr/>
            <p:nvPr/>
          </p:nvSpPr>
          <p:spPr>
            <a:xfrm>
              <a:off x="1037605" y="3805484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3" name="Recuado 6"/>
            <p:cNvSpPr/>
            <p:nvPr/>
          </p:nvSpPr>
          <p:spPr>
            <a:xfrm>
              <a:off x="1048526" y="3472337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4" name="nombre  G.R 6"/>
            <p:cNvSpPr txBox="1"/>
            <p:nvPr/>
          </p:nvSpPr>
          <p:spPr>
            <a:xfrm>
              <a:off x="1048528" y="3451697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err="1">
                  <a:latin typeface="Nasalization" panose="020B0604020202020204" pitchFamily="34" charset="0"/>
                </a:rPr>
                <a:t>Abalos</a:t>
              </a:r>
              <a:r>
                <a:rPr lang="en-US" sz="1300" dirty="0">
                  <a:latin typeface="Nasalization" panose="020B0604020202020204" pitchFamily="34" charset="0"/>
                </a:rPr>
                <a:t>, Lucas Gabriel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ol"/>
            <p:cNvSpPr txBox="1"/>
            <p:nvPr/>
          </p:nvSpPr>
          <p:spPr>
            <a:xfrm>
              <a:off x="2586190" y="4284601"/>
              <a:ext cx="1241947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Q.A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7 Imagen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0" t="18765" r="20536" b="40249"/>
            <a:stretch/>
          </p:blipFill>
          <p:spPr>
            <a:xfrm>
              <a:off x="1152133" y="3935083"/>
              <a:ext cx="1149708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"/>
          <p:cNvSpPr/>
          <p:nvPr/>
        </p:nvSpPr>
        <p:spPr>
          <a:xfrm>
            <a:off x="-16329" y="14527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TEGNOLOGIAS</a:t>
            </a:r>
          </a:p>
        </p:txBody>
      </p:sp>
      <p:sp>
        <p:nvSpPr>
          <p:cNvPr id="6" name="Recuadro Postulacion"/>
          <p:cNvSpPr/>
          <p:nvPr/>
        </p:nvSpPr>
        <p:spPr>
          <a:xfrm>
            <a:off x="458745" y="976271"/>
            <a:ext cx="6733313" cy="5753425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8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9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0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11" name="Google Shape;194;g3528b7d77d0_0_0"/>
          <p:cNvSpPr txBox="1"/>
          <p:nvPr/>
        </p:nvSpPr>
        <p:spPr>
          <a:xfrm>
            <a:off x="458741" y="2336439"/>
            <a:ext cx="6733317" cy="421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Char char="►"/>
            </a:pPr>
            <a:r>
              <a:rPr lang="es-ES" sz="2400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Comunicación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Char char="►"/>
            </a:pPr>
            <a:endParaRPr sz="2400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  <a:p>
            <a:pPr marL="342900" marR="0" lvl="0" indent="-342900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Char char="►"/>
            </a:pPr>
            <a:r>
              <a:rPr lang="es-ES" sz="2400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Almacenamiento</a:t>
            </a:r>
          </a:p>
          <a:p>
            <a:pPr marL="342900" marR="0" lvl="0" indent="-342900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Char char="►"/>
            </a:pPr>
            <a:endParaRPr sz="2400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  <a:p>
            <a:pPr marL="342900" marR="0" lvl="0" indent="-342900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Char char="►"/>
            </a:pPr>
            <a:r>
              <a:rPr lang="es-ES" sz="2400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Documentación</a:t>
            </a:r>
          </a:p>
          <a:p>
            <a:pPr marL="342900" marR="0" lvl="0" indent="-342900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Char char="►"/>
            </a:pPr>
            <a:endParaRPr sz="2400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  <a:p>
            <a:pPr marL="342900" marR="0" lvl="0" indent="-342900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Char char="►"/>
            </a:pPr>
            <a:r>
              <a:rPr lang="es-ES" sz="2400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Diagramas</a:t>
            </a:r>
          </a:p>
          <a:p>
            <a:pPr marL="342900" marR="0" lvl="0" indent="-342900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Char char="►"/>
            </a:pPr>
            <a:endParaRPr sz="2400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  <a:p>
            <a:pPr marL="342900" lvl="0" indent="-342900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Char char="►"/>
            </a:pPr>
            <a:r>
              <a:rPr lang="es-ES" sz="2400" dirty="0" err="1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IA’s</a:t>
            </a:r>
            <a:endParaRPr sz="2400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  <a:p>
            <a:pPr marL="0" marR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457200" marR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457200" marR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42900" marR="0" lvl="0" indent="-200660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None/>
            </a:pPr>
            <a:endParaRPr sz="2400" b="0" i="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Recuadro Postulacion"/>
          <p:cNvSpPr/>
          <p:nvPr/>
        </p:nvSpPr>
        <p:spPr>
          <a:xfrm>
            <a:off x="7923775" y="976271"/>
            <a:ext cx="3321684" cy="5753425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35" name="logos"/>
          <p:cNvGrpSpPr/>
          <p:nvPr/>
        </p:nvGrpSpPr>
        <p:grpSpPr>
          <a:xfrm>
            <a:off x="1072368" y="1505341"/>
            <a:ext cx="8657845" cy="5006560"/>
            <a:chOff x="1072368" y="1584502"/>
            <a:chExt cx="8657845" cy="5006560"/>
          </a:xfrm>
        </p:grpSpPr>
        <p:pic>
          <p:nvPicPr>
            <p:cNvPr id="12" name="Google Shape;195;g3528b7d77d0_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7298" y="1584502"/>
              <a:ext cx="435151" cy="436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96;g3528b7d77d0_0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36574" y="1585065"/>
              <a:ext cx="435149" cy="43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97;g3528b7d77d0_0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5849" y="1585065"/>
              <a:ext cx="435150" cy="43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98;g3528b7d77d0_0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02747" y="1693956"/>
              <a:ext cx="578625" cy="5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99;g3528b7d77d0_0_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706200" y="1676112"/>
              <a:ext cx="435150" cy="61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200;g3528b7d77d0_0_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66176" y="1730437"/>
              <a:ext cx="614298" cy="61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01;g3528b7d77d0_0_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205312" y="1749562"/>
              <a:ext cx="524901" cy="576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02;g3528b7d77d0_0_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08991" y="2617520"/>
              <a:ext cx="435150" cy="43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4;g3528b7d77d0_0_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277301" y="3703169"/>
              <a:ext cx="524901" cy="495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05;g3528b7d77d0_0_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008994" y="3687895"/>
              <a:ext cx="557265" cy="526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06;g3528b7d77d0_0_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73050" y="3703161"/>
              <a:ext cx="557266" cy="506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07;g3528b7d77d0_0_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974488" y="2790673"/>
              <a:ext cx="435149" cy="43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08;g3528b7d77d0_0_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277301" y="4830320"/>
              <a:ext cx="435149" cy="43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09;g3528b7d77d0_0_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2009001" y="4830320"/>
              <a:ext cx="435149" cy="43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10;g3528b7d77d0_0_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072368" y="5881171"/>
              <a:ext cx="845000" cy="475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11;g3528b7d77d0_0_0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964127" y="5881746"/>
              <a:ext cx="524900" cy="477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12;g3528b7d77d0_0_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250426" y="2572646"/>
              <a:ext cx="524902" cy="524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13;g3528b7d77d0_0_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6974501" y="3954000"/>
              <a:ext cx="806497" cy="43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214;g3528b7d77d0_0_0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022440" y="3953996"/>
              <a:ext cx="1075016" cy="43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15;g3528b7d77d0_0_0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6974499" y="5117324"/>
              <a:ext cx="806500" cy="414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Imagen 2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488" y="6041735"/>
              <a:ext cx="1925567" cy="549327"/>
            </a:xfrm>
            <a:prstGeom prst="rect">
              <a:avLst/>
            </a:prstGeom>
          </p:spPr>
        </p:pic>
      </p:grpSp>
      <p:sp>
        <p:nvSpPr>
          <p:cNvPr id="36" name="Rectángulo 3"/>
          <p:cNvSpPr/>
          <p:nvPr/>
        </p:nvSpPr>
        <p:spPr>
          <a:xfrm>
            <a:off x="8031625" y="1183561"/>
            <a:ext cx="315860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7" name="Rectángulo 3"/>
          <p:cNvSpPr/>
          <p:nvPr/>
        </p:nvSpPr>
        <p:spPr>
          <a:xfrm>
            <a:off x="2246100" y="1184124"/>
            <a:ext cx="315860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0918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"/>
          <p:cNvSpPr/>
          <p:nvPr/>
        </p:nvSpPr>
        <p:spPr>
          <a:xfrm>
            <a:off x="-16329" y="391886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</a:t>
            </a:r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PRINT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grpSp>
        <p:nvGrpSpPr>
          <p:cNvPr id="5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6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7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</p:spTree>
    <p:extLst>
      <p:ext uri="{BB962C8B-B14F-4D97-AF65-F5344CB8AC3E}">
        <p14:creationId xmlns:p14="http://schemas.microsoft.com/office/powerpoint/2010/main" val="2644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949" l="0" r="100000">
                        <a14:foregroundMark x1="17578" y1="30762" x2="46680" y2="32227"/>
                        <a14:foregroundMark x1="22070" y1="41992" x2="35742" y2="49219"/>
                        <a14:foregroundMark x1="22559" y1="36621" x2="44043" y2="26855"/>
                        <a14:foregroundMark x1="24121" y1="24805" x2="27637" y2="30566"/>
                        <a14:foregroundMark x1="46875" y1="8691" x2="94238" y2="8496"/>
                        <a14:foregroundMark x1="94238" y1="8496" x2="87793" y2="59961"/>
                        <a14:foregroundMark x1="87598" y1="10156" x2="67578" y2="57813"/>
                        <a14:foregroundMark x1="53320" y1="10156" x2="54102" y2="57031"/>
                        <a14:foregroundMark x1="59961" y1="58105" x2="67969" y2="9082"/>
                        <a14:foregroundMark x1="83301" y1="52637" x2="50000" y2="18848"/>
                        <a14:foregroundMark x1="87988" y1="36133" x2="59082" y2="22363"/>
                        <a14:foregroundMark x1="68359" y1="50000" x2="77441" y2="8105"/>
                        <a14:backgroundMark x1="37598" y1="82031" x2="32031" y2="74219"/>
                        <a14:backgroundMark x1="46094" y1="59473" x2="42578" y2="55176"/>
                        <a14:backgroundMark x1="57227" y1="61328" x2="52734" y2="58887"/>
                        <a14:backgroundMark x1="50000" y1="78320" x2="51074" y2="7832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11" y="2171045"/>
            <a:ext cx="3118048" cy="3118048"/>
          </a:xfrm>
          <a:prstGeom prst="rect">
            <a:avLst/>
          </a:prstGeom>
        </p:spPr>
      </p:pic>
      <p:sp>
        <p:nvSpPr>
          <p:cNvPr id="13" name="Rectángulo 9"/>
          <p:cNvSpPr/>
          <p:nvPr/>
        </p:nvSpPr>
        <p:spPr>
          <a:xfrm>
            <a:off x="1" y="900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</a:t>
            </a:r>
            <a:r>
              <a:rPr lang="es-ES" sz="40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5</a:t>
            </a:r>
          </a:p>
        </p:txBody>
      </p:sp>
      <p:sp>
        <p:nvSpPr>
          <p:cNvPr id="10" name="Recuadro General"/>
          <p:cNvSpPr/>
          <p:nvPr/>
        </p:nvSpPr>
        <p:spPr>
          <a:xfrm>
            <a:off x="4992624" y="1061853"/>
            <a:ext cx="5935265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 Titulo"/>
          <p:cNvSpPr/>
          <p:nvPr/>
        </p:nvSpPr>
        <p:spPr>
          <a:xfrm>
            <a:off x="4992624" y="1061854"/>
            <a:ext cx="5935265" cy="55329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kern="1200" dirty="0" smtClean="0">
                <a:latin typeface="Nasalization" panose="020B0604020202020204" pitchFamily="34" charset="0"/>
              </a:rPr>
              <a:t>RESULTADO ESPERADO</a:t>
            </a:r>
            <a:endParaRPr lang="es-AR" sz="3200" b="1" dirty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dirty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l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b="0" i="0" u="none" kern="1200" dirty="0" smtClean="0">
              <a:latin typeface="Nasalization" pitchFamily="34" charset="0"/>
            </a:endParaRPr>
          </a:p>
        </p:txBody>
      </p:sp>
      <p:sp>
        <p:nvSpPr>
          <p:cNvPr id="14" name="Recuadro Postulacion"/>
          <p:cNvSpPr/>
          <p:nvPr/>
        </p:nvSpPr>
        <p:spPr>
          <a:xfrm>
            <a:off x="5126219" y="1606732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Text Postulacion"/>
          <p:cNvSpPr txBox="1"/>
          <p:nvPr/>
        </p:nvSpPr>
        <p:spPr>
          <a:xfrm>
            <a:off x="5238206" y="1779702"/>
            <a:ext cx="549153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dirty="0">
                <a:latin typeface="Nasalization" pitchFamily="34" charset="0"/>
              </a:rPr>
              <a:t>• </a:t>
            </a:r>
            <a:r>
              <a:rPr lang="es-ES" sz="1600" b="1" u="sng" dirty="0">
                <a:latin typeface="Nasalization" pitchFamily="34" charset="0"/>
              </a:rPr>
              <a:t>Sistema multiplataforma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dirty="0">
                <a:latin typeface="Nasalization" pitchFamily="34" charset="0"/>
              </a:rPr>
              <a:t>Se tendrá accesibilidad desde distintos dispositivos, como web, móvil, etc. </a:t>
            </a:r>
          </a:p>
        </p:txBody>
      </p:sp>
      <p:grpSp>
        <p:nvGrpSpPr>
          <p:cNvPr id="15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7" name="PerfectMach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8" name="ApptitudA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19" name="Recuadro Postulacion"/>
          <p:cNvSpPr/>
          <p:nvPr/>
        </p:nvSpPr>
        <p:spPr>
          <a:xfrm>
            <a:off x="5126220" y="3781119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Text Postulacion"/>
          <p:cNvSpPr txBox="1"/>
          <p:nvPr/>
        </p:nvSpPr>
        <p:spPr>
          <a:xfrm>
            <a:off x="5238207" y="3954089"/>
            <a:ext cx="5491530" cy="88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dirty="0">
                <a:latin typeface="Nasalization" pitchFamily="34" charset="0"/>
              </a:rPr>
              <a:t>• </a:t>
            </a:r>
            <a:r>
              <a:rPr lang="es-ES" sz="1600" b="1" u="sng" dirty="0">
                <a:latin typeface="Nasalization" pitchFamily="34" charset="0"/>
              </a:rPr>
              <a:t>Sistema  </a:t>
            </a:r>
            <a:r>
              <a:rPr lang="es-ES" sz="1600" b="1" u="sng" dirty="0" smtClean="0">
                <a:latin typeface="Nasalization" pitchFamily="34" charset="0"/>
              </a:rPr>
              <a:t>Con Interfaz Amigable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dirty="0" smtClean="0">
                <a:latin typeface="Nasalization" pitchFamily="34" charset="0"/>
              </a:rPr>
              <a:t>Se incorporaran mensajes de ayuda, mensajes de Éxito, Error Y advertencias. </a:t>
            </a:r>
            <a:endParaRPr lang="es-ES" sz="1600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2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REQUERIMIENTOS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10" name="9 Grupo"/>
          <p:cNvGrpSpPr/>
          <p:nvPr/>
        </p:nvGrpSpPr>
        <p:grpSpPr>
          <a:xfrm>
            <a:off x="2863272" y="1708623"/>
            <a:ext cx="6847953" cy="4069875"/>
            <a:chOff x="0" y="411659"/>
            <a:chExt cx="4715991" cy="3904161"/>
          </a:xfrm>
        </p:grpSpPr>
        <p:sp>
          <p:nvSpPr>
            <p:cNvPr id="11" name="10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1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7168" l="2051" r="96680">
                        <a14:foregroundMark x1="16602" y1="17578" x2="16602" y2="17578"/>
                        <a14:foregroundMark x1="63574" y1="23926" x2="83984" y2="32227"/>
                        <a14:foregroundMark x1="66211" y1="80176" x2="66211" y2="80176"/>
                        <a14:foregroundMark x1="14453" y1="73828" x2="14453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90" y="2065181"/>
            <a:ext cx="3356758" cy="3356758"/>
          </a:xfrm>
          <a:prstGeom prst="rect">
            <a:avLst/>
          </a:prstGeom>
        </p:spPr>
      </p:pic>
      <p:sp>
        <p:nvSpPr>
          <p:cNvPr id="13" name="12 Rectángulo"/>
          <p:cNvSpPr/>
          <p:nvPr/>
        </p:nvSpPr>
        <p:spPr>
          <a:xfrm>
            <a:off x="2980838" y="2065182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1 Rectángulo"/>
          <p:cNvSpPr/>
          <p:nvPr/>
        </p:nvSpPr>
        <p:spPr>
          <a:xfrm>
            <a:off x="2989314" y="2161658"/>
            <a:ext cx="65947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1</a:t>
            </a:r>
            <a:r>
              <a:rPr lang="es-AR" sz="2800" dirty="0">
                <a:latin typeface="Nasalization" pitchFamily="34" charset="0"/>
              </a:rPr>
              <a:t>: Subida manual de </a:t>
            </a:r>
            <a:r>
              <a:rPr lang="es-AR" sz="2800" dirty="0" err="1" smtClean="0">
                <a:latin typeface="Nasalization" pitchFamily="34" charset="0"/>
              </a:rPr>
              <a:t>CVs</a:t>
            </a:r>
            <a:endParaRPr lang="es-AR" sz="2800" dirty="0" smtClean="0">
              <a:latin typeface="Nasalization" pitchFamily="34" charset="0"/>
            </a:endParaRPr>
          </a:p>
          <a:p>
            <a:pPr algn="ctr"/>
            <a:endParaRPr lang="es-AR" sz="2800" dirty="0"/>
          </a:p>
        </p:txBody>
      </p:sp>
      <p:sp>
        <p:nvSpPr>
          <p:cNvPr id="14" name="13 Rectángulo"/>
          <p:cNvSpPr/>
          <p:nvPr/>
        </p:nvSpPr>
        <p:spPr>
          <a:xfrm>
            <a:off x="2976484" y="3222172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14 Rectángulo"/>
          <p:cNvSpPr/>
          <p:nvPr/>
        </p:nvSpPr>
        <p:spPr>
          <a:xfrm>
            <a:off x="2989315" y="4417349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2976484" y="3300550"/>
            <a:ext cx="66075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RNF 15</a:t>
            </a:r>
            <a:r>
              <a:rPr lang="es-ES" sz="2800" dirty="0">
                <a:latin typeface="Nasalization" pitchFamily="34" charset="0"/>
              </a:rPr>
              <a:t>: Restricción de </a:t>
            </a:r>
            <a:endParaRPr lang="es-ES" sz="2800" dirty="0" smtClean="0">
              <a:latin typeface="Nasalization" pitchFamily="34" charset="0"/>
            </a:endParaRPr>
          </a:p>
          <a:p>
            <a:pPr algn="ctr"/>
            <a:r>
              <a:rPr lang="es-ES" sz="2800" dirty="0" smtClean="0">
                <a:latin typeface="Nasalization" pitchFamily="34" charset="0"/>
              </a:rPr>
              <a:t>tamaño </a:t>
            </a:r>
            <a:r>
              <a:rPr lang="es-ES" sz="2800" dirty="0">
                <a:latin typeface="Nasalization" pitchFamily="34" charset="0"/>
              </a:rPr>
              <a:t>de archivos </a:t>
            </a:r>
            <a:r>
              <a:rPr lang="es-ES" sz="2800" dirty="0" smtClean="0">
                <a:latin typeface="Nasalization" pitchFamily="34" charset="0"/>
              </a:rPr>
              <a:t>cargados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2989315" y="4485454"/>
            <a:ext cx="66247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21: Solicitud de Cambio </a:t>
            </a:r>
          </a:p>
          <a:p>
            <a:pPr algn="ctr"/>
            <a:r>
              <a:rPr lang="es-AR" sz="2800" dirty="0" smtClean="0">
                <a:latin typeface="Nasalization" pitchFamily="34" charset="0"/>
              </a:rPr>
              <a:t>SC001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54051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4" grpId="0" animBg="1"/>
      <p:bldP spid="15" grpId="0" animBg="1"/>
      <p:bldP spid="16" grpId="0"/>
      <p:bldP spid="1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Personalizado 1">
      <a:majorFont>
        <a:latin typeface="Nasalization"/>
        <a:ea typeface=""/>
        <a:cs typeface=""/>
      </a:majorFont>
      <a:minorFont>
        <a:latin typeface="Tw Cen M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3710</TotalTime>
  <Words>466</Words>
  <Application>Microsoft Office PowerPoint</Application>
  <PresentationFormat>Personalizado</PresentationFormat>
  <Paragraphs>113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Gutierrez</dc:creator>
  <cp:lastModifiedBy>Felipe</cp:lastModifiedBy>
  <cp:revision>231</cp:revision>
  <dcterms:created xsi:type="dcterms:W3CDTF">2025-04-30T02:38:34Z</dcterms:created>
  <dcterms:modified xsi:type="dcterms:W3CDTF">2025-06-24T20:30:20Z</dcterms:modified>
</cp:coreProperties>
</file>